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B2342B35-B983-48A0-B788-0C2E69B906BA}" type="datetimeFigureOut">
              <a:rPr lang="es-MX" smtClean="0"/>
              <a:t>01/07/2015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B7A6E5-43AD-4094-8DFC-98523836D9DC}" type="slidenum">
              <a:rPr lang="es-MX" smtClean="0"/>
              <a:t>‹Nº›</a:t>
            </a:fld>
            <a:endParaRPr lang="es-MX"/>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7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2342B35-B983-48A0-B788-0C2E69B906BA}" type="datetimeFigureOut">
              <a:rPr lang="es-MX" smtClean="0"/>
              <a:t>01/07/2015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B7A6E5-43AD-4094-8DFC-98523836D9DC}" type="slidenum">
              <a:rPr lang="es-MX" smtClean="0"/>
              <a:t>‹Nº›</a:t>
            </a:fld>
            <a:endParaRPr lang="es-MX"/>
          </a:p>
        </p:txBody>
      </p:sp>
    </p:spTree>
    <p:extLst>
      <p:ext uri="{BB962C8B-B14F-4D97-AF65-F5344CB8AC3E}">
        <p14:creationId xmlns:p14="http://schemas.microsoft.com/office/powerpoint/2010/main" val="44081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2342B35-B983-48A0-B788-0C2E69B906BA}" type="datetimeFigureOut">
              <a:rPr lang="es-MX" smtClean="0"/>
              <a:t>01/07/2015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B7A6E5-43AD-4094-8DFC-98523836D9DC}" type="slidenum">
              <a:rPr lang="es-MX" smtClean="0"/>
              <a:t>‹Nº›</a:t>
            </a:fld>
            <a:endParaRPr lang="es-MX"/>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71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2342B35-B983-48A0-B788-0C2E69B906BA}" type="datetimeFigureOut">
              <a:rPr lang="es-MX" smtClean="0"/>
              <a:t>01/07/2015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B7A6E5-43AD-4094-8DFC-98523836D9DC}" type="slidenum">
              <a:rPr lang="es-MX" smtClean="0"/>
              <a:t>‹Nº›</a:t>
            </a:fld>
            <a:endParaRPr lang="es-MX"/>
          </a:p>
        </p:txBody>
      </p:sp>
    </p:spTree>
    <p:extLst>
      <p:ext uri="{BB962C8B-B14F-4D97-AF65-F5344CB8AC3E}">
        <p14:creationId xmlns:p14="http://schemas.microsoft.com/office/powerpoint/2010/main" val="250180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2342B35-B983-48A0-B788-0C2E69B906BA}" type="datetimeFigureOut">
              <a:rPr lang="es-MX" smtClean="0"/>
              <a:t>01/07/2015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B7A6E5-43AD-4094-8DFC-98523836D9DC}" type="slidenum">
              <a:rPr lang="es-MX" smtClean="0"/>
              <a:t>‹Nº›</a:t>
            </a:fld>
            <a:endParaRPr lang="es-MX"/>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99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2342B35-B983-48A0-B788-0C2E69B906BA}" type="datetimeFigureOut">
              <a:rPr lang="es-MX" smtClean="0"/>
              <a:t>01/07/2015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EB7A6E5-43AD-4094-8DFC-98523836D9DC}" type="slidenum">
              <a:rPr lang="es-MX" smtClean="0"/>
              <a:t>‹Nº›</a:t>
            </a:fld>
            <a:endParaRPr lang="es-MX"/>
          </a:p>
        </p:txBody>
      </p:sp>
    </p:spTree>
    <p:extLst>
      <p:ext uri="{BB962C8B-B14F-4D97-AF65-F5344CB8AC3E}">
        <p14:creationId xmlns:p14="http://schemas.microsoft.com/office/powerpoint/2010/main" val="303429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Haga clic para modificar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2342B35-B983-48A0-B788-0C2E69B906BA}" type="datetimeFigureOut">
              <a:rPr lang="es-MX" smtClean="0"/>
              <a:t>01/07/2015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EB7A6E5-43AD-4094-8DFC-98523836D9DC}" type="slidenum">
              <a:rPr lang="es-MX" smtClean="0"/>
              <a:t>‹Nº›</a:t>
            </a:fld>
            <a:endParaRPr lang="es-MX"/>
          </a:p>
        </p:txBody>
      </p:sp>
    </p:spTree>
    <p:extLst>
      <p:ext uri="{BB962C8B-B14F-4D97-AF65-F5344CB8AC3E}">
        <p14:creationId xmlns:p14="http://schemas.microsoft.com/office/powerpoint/2010/main" val="3018217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2342B35-B983-48A0-B788-0C2E69B906BA}" type="datetimeFigureOut">
              <a:rPr lang="es-MX" smtClean="0"/>
              <a:t>01/07/2015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EB7A6E5-43AD-4094-8DFC-98523836D9DC}" type="slidenum">
              <a:rPr lang="es-MX" smtClean="0"/>
              <a:t>‹Nº›</a:t>
            </a:fld>
            <a:endParaRPr lang="es-MX"/>
          </a:p>
        </p:txBody>
      </p:sp>
    </p:spTree>
    <p:extLst>
      <p:ext uri="{BB962C8B-B14F-4D97-AF65-F5344CB8AC3E}">
        <p14:creationId xmlns:p14="http://schemas.microsoft.com/office/powerpoint/2010/main" val="4214350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342B35-B983-48A0-B788-0C2E69B906BA}" type="datetimeFigureOut">
              <a:rPr lang="es-MX" smtClean="0"/>
              <a:t>01/07/2015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EB7A6E5-43AD-4094-8DFC-98523836D9DC}" type="slidenum">
              <a:rPr lang="es-MX" smtClean="0"/>
              <a:t>‹Nº›</a:t>
            </a:fld>
            <a:endParaRPr lang="es-MX"/>
          </a:p>
        </p:txBody>
      </p:sp>
    </p:spTree>
    <p:extLst>
      <p:ext uri="{BB962C8B-B14F-4D97-AF65-F5344CB8AC3E}">
        <p14:creationId xmlns:p14="http://schemas.microsoft.com/office/powerpoint/2010/main" val="362989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2342B35-B983-48A0-B788-0C2E69B906BA}" type="datetimeFigureOut">
              <a:rPr lang="es-MX" smtClean="0"/>
              <a:t>01/07/2015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EB7A6E5-43AD-4094-8DFC-98523836D9DC}" type="slidenum">
              <a:rPr lang="es-MX" smtClean="0"/>
              <a:t>‹Nº›</a:t>
            </a:fld>
            <a:endParaRPr lang="es-MX"/>
          </a:p>
        </p:txBody>
      </p:sp>
    </p:spTree>
    <p:extLst>
      <p:ext uri="{BB962C8B-B14F-4D97-AF65-F5344CB8AC3E}">
        <p14:creationId xmlns:p14="http://schemas.microsoft.com/office/powerpoint/2010/main" val="128676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2342B35-B983-48A0-B788-0C2E69B906BA}" type="datetimeFigureOut">
              <a:rPr lang="es-MX" smtClean="0"/>
              <a:t>01/07/2015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EB7A6E5-43AD-4094-8DFC-98523836D9DC}" type="slidenum">
              <a:rPr lang="es-MX" smtClean="0"/>
              <a:t>‹Nº›</a:t>
            </a:fld>
            <a:endParaRPr lang="es-MX"/>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42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2342B35-B983-48A0-B788-0C2E69B906BA}" type="datetimeFigureOut">
              <a:rPr lang="es-MX" smtClean="0"/>
              <a:t>01/07/2015</a:t>
            </a:fld>
            <a:endParaRPr lang="es-MX"/>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MX"/>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EB7A6E5-43AD-4094-8DFC-98523836D9DC}" type="slidenum">
              <a:rPr lang="es-MX" smtClean="0"/>
              <a:t>‹Nº›</a:t>
            </a:fld>
            <a:endParaRPr lang="es-MX"/>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14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MX" b="1" dirty="0"/>
              <a:t>10 IDEAS CLAVE. EVALUAR PARA APRENDER”</a:t>
            </a:r>
            <a:r>
              <a:rPr lang="es-MX" dirty="0"/>
              <a:t/>
            </a:r>
            <a:br>
              <a:rPr lang="es-MX" dirty="0"/>
            </a:br>
            <a:r>
              <a:rPr lang="es-MX" dirty="0"/>
              <a:t> </a:t>
            </a:r>
            <a:br>
              <a:rPr lang="es-MX" dirty="0"/>
            </a:br>
            <a:endParaRPr lang="es-MX" dirty="0"/>
          </a:p>
        </p:txBody>
      </p:sp>
      <p:sp>
        <p:nvSpPr>
          <p:cNvPr id="3" name="Subtítulo 2"/>
          <p:cNvSpPr>
            <a:spLocks noGrp="1"/>
          </p:cNvSpPr>
          <p:nvPr>
            <p:ph type="subTitle" idx="1"/>
          </p:nvPr>
        </p:nvSpPr>
        <p:spPr/>
        <p:txBody>
          <a:bodyPr/>
          <a:lstStyle/>
          <a:p>
            <a:r>
              <a:rPr lang="es-MX" b="1" dirty="0" err="1"/>
              <a:t>Neus</a:t>
            </a:r>
            <a:r>
              <a:rPr lang="es-MX" b="1" dirty="0"/>
              <a:t> </a:t>
            </a:r>
            <a:r>
              <a:rPr lang="es-MX" b="1" dirty="0" err="1"/>
              <a:t>Sanmartí</a:t>
            </a:r>
            <a:r>
              <a:rPr lang="es-MX" dirty="0"/>
              <a:t/>
            </a:r>
            <a:br>
              <a:rPr lang="es-MX" dirty="0"/>
            </a:br>
            <a:endParaRPr lang="es-MX" dirty="0"/>
          </a:p>
        </p:txBody>
      </p:sp>
    </p:spTree>
    <p:extLst>
      <p:ext uri="{BB962C8B-B14F-4D97-AF65-F5344CB8AC3E}">
        <p14:creationId xmlns:p14="http://schemas.microsoft.com/office/powerpoint/2010/main" val="235039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24128" y="953037"/>
            <a:ext cx="9720073" cy="5356323"/>
          </a:xfrm>
        </p:spPr>
        <p:txBody>
          <a:bodyPr/>
          <a:lstStyle/>
          <a:p>
            <a:pPr algn="just"/>
            <a:r>
              <a:rPr lang="es-MX" sz="2800" dirty="0"/>
              <a:t>Un factor importante en el fracaso escolar reside en el hecho de que los profesores están más preocupados por transmitir correctamente una información que por entender por qué los estudiantes no la comprenden.</a:t>
            </a:r>
          </a:p>
          <a:p>
            <a:endParaRPr lang="es-MX" dirty="0"/>
          </a:p>
        </p:txBody>
      </p:sp>
      <p:pic>
        <p:nvPicPr>
          <p:cNvPr id="6146" name="Picture 2" descr="http://images.clipartlogo.com/files/ss/thumb/527/52764196/a-cartoon-girl-with-a-confused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228" y="3435729"/>
            <a:ext cx="1428526" cy="251501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maternidadcontinuum.com/wp-content/uploads/2012/06/ni%C3%B1o-aburrido-estudiand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384" y="3631198"/>
            <a:ext cx="2857500" cy="2124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37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r>
              <a:rPr lang="es-MX" b="1" dirty="0"/>
              <a:t>Diez ideas clave sobre la evaluación</a:t>
            </a:r>
            <a:r>
              <a:rPr lang="es-MX" dirty="0"/>
              <a:t/>
            </a:r>
            <a:br>
              <a:rPr lang="es-MX" dirty="0"/>
            </a:br>
            <a:r>
              <a:rPr lang="es-MX" b="1" dirty="0"/>
              <a:t> </a:t>
            </a:r>
            <a:r>
              <a:rPr lang="es-MX" dirty="0"/>
              <a:t/>
            </a:r>
            <a:br>
              <a:rPr lang="es-MX" dirty="0"/>
            </a:br>
            <a:endParaRPr lang="es-MX" dirty="0"/>
          </a:p>
        </p:txBody>
      </p:sp>
      <p:sp>
        <p:nvSpPr>
          <p:cNvPr id="3" name="Marcador de contenido 2"/>
          <p:cNvSpPr>
            <a:spLocks noGrp="1"/>
          </p:cNvSpPr>
          <p:nvPr>
            <p:ph idx="1"/>
          </p:nvPr>
        </p:nvSpPr>
        <p:spPr>
          <a:xfrm>
            <a:off x="1024128" y="1532586"/>
            <a:ext cx="9720073" cy="4776774"/>
          </a:xfrm>
        </p:spPr>
        <p:txBody>
          <a:bodyPr/>
          <a:lstStyle/>
          <a:p>
            <a:pPr lvl="0"/>
            <a:r>
              <a:rPr lang="es-MX" b="1" dirty="0" smtClean="0"/>
              <a:t>1. La </a:t>
            </a:r>
            <a:r>
              <a:rPr lang="es-MX" b="1" dirty="0"/>
              <a:t>evaluación es el motor del aprendizaje, ya que de ella depende tanto, qué y cómo se enseña, como el qué y el cómo se aprende.</a:t>
            </a:r>
            <a:endParaRPr lang="es-MX" dirty="0"/>
          </a:p>
          <a:p>
            <a:r>
              <a:rPr lang="es-MX" i="1" dirty="0"/>
              <a:t> </a:t>
            </a:r>
            <a:endParaRPr lang="es-MX" i="1" dirty="0" smtClean="0"/>
          </a:p>
          <a:p>
            <a:endParaRPr lang="es-MX" i="1" dirty="0"/>
          </a:p>
          <a:p>
            <a:r>
              <a:rPr lang="es-MX" dirty="0"/>
              <a:t> </a:t>
            </a:r>
          </a:p>
          <a:p>
            <a:pPr lvl="0"/>
            <a:r>
              <a:rPr lang="es-MX" b="1" dirty="0" smtClean="0"/>
              <a:t>2. La </a:t>
            </a:r>
            <a:r>
              <a:rPr lang="es-MX" b="1" dirty="0"/>
              <a:t>finalidad principal de la evaluación es la regulación tanto de la enseñanza como del aprendizaje, tanto de las dificultades y errores del alumnado, como del proceso de la enseñanza.</a:t>
            </a:r>
            <a:endParaRPr lang="es-MX" dirty="0"/>
          </a:p>
          <a:p>
            <a:endParaRPr lang="es-MX" dirty="0"/>
          </a:p>
          <a:p>
            <a:endParaRPr lang="es-MX" dirty="0"/>
          </a:p>
        </p:txBody>
      </p:sp>
      <p:pic>
        <p:nvPicPr>
          <p:cNvPr id="1026" name="Picture 2" descr="http://3.bp.blogspot.com/-kMsNkYGcb30/VQb3grzQAtI/AAAAAAAABsQ/LMBnVg5hXgw/s1600/evaluacio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744" y="2084832"/>
            <a:ext cx="1781510" cy="17648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4.bp.blogspot.com/-TGXA6axIbqg/UE9oKMYk8pI/AAAAAAAAD5o/f2uCFMSVYxc/s1600/a3654d13a983b37b65531836b09ffca0_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2708" y="4762487"/>
            <a:ext cx="1531557" cy="1546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65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24128" y="515155"/>
            <a:ext cx="9720073" cy="5794205"/>
          </a:xfrm>
        </p:spPr>
        <p:txBody>
          <a:bodyPr/>
          <a:lstStyle/>
          <a:p>
            <a:r>
              <a:rPr lang="es-MX" b="1" dirty="0"/>
              <a:t>3. El error es útil para regular el aprendizaje. Conviene estimular su expresión para que se pueda detectar, comprender y favorecer su regulación.</a:t>
            </a:r>
            <a:endParaRPr lang="es-MX" dirty="0"/>
          </a:p>
          <a:p>
            <a:endParaRPr lang="es-MX" dirty="0" smtClean="0"/>
          </a:p>
          <a:p>
            <a:endParaRPr lang="es-MX" dirty="0"/>
          </a:p>
          <a:p>
            <a:endParaRPr lang="es-MX" dirty="0" smtClean="0"/>
          </a:p>
          <a:p>
            <a:endParaRPr lang="es-MX" dirty="0"/>
          </a:p>
          <a:p>
            <a:pPr marL="0" lvl="0" indent="0" algn="just">
              <a:buNone/>
            </a:pPr>
            <a:r>
              <a:rPr lang="es-MX" dirty="0" smtClean="0"/>
              <a:t>4. </a:t>
            </a:r>
            <a:r>
              <a:rPr lang="es-MX" b="1" dirty="0"/>
              <a:t>Lo más importante es aprender a autoevaluarse. Para ello es necesario que los alumnos se apropien: de los objetivos de aprendizaje, de las estrategias de pensamiento y de acción aplicables para dar respuesta a las tareas planteadas; y de los criterios de </a:t>
            </a:r>
            <a:r>
              <a:rPr lang="es-MX" b="1" dirty="0" smtClean="0"/>
              <a:t>evaluación.</a:t>
            </a:r>
            <a:endParaRPr lang="es-MX" dirty="0"/>
          </a:p>
          <a:p>
            <a:endParaRPr lang="es-MX" dirty="0"/>
          </a:p>
        </p:txBody>
      </p:sp>
      <p:pic>
        <p:nvPicPr>
          <p:cNvPr id="2050" name="Picture 2" descr="https://dilmitadotorg.files.wordpress.com/2014/01/208916_347952438610188_1027872450_n.jpg?w=6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9461" y="988258"/>
            <a:ext cx="1724740" cy="21020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132.248.25.175/artefact/file/download.php?file=729&amp;view=108&amp;maxwidth=1000&amp;maxheight=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145" y="4443211"/>
            <a:ext cx="2147795" cy="225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159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24128" y="347730"/>
            <a:ext cx="9720073" cy="5961630"/>
          </a:xfrm>
        </p:spPr>
        <p:txBody>
          <a:bodyPr/>
          <a:lstStyle/>
          <a:p>
            <a:pPr lvl="0"/>
            <a:r>
              <a:rPr lang="es-MX" dirty="0" smtClean="0"/>
              <a:t>5. </a:t>
            </a:r>
            <a:r>
              <a:rPr lang="es-MX" b="1" dirty="0"/>
              <a:t>En el aula todos evalúan y regulan, el profesorado y los compañeros, pero la evaluación más importante es la que realiza el propio alumno.</a:t>
            </a:r>
            <a:endParaRPr lang="es-MX" dirty="0"/>
          </a:p>
          <a:p>
            <a:endParaRPr lang="es-MX" dirty="0" smtClean="0"/>
          </a:p>
          <a:p>
            <a:endParaRPr lang="es-MX" dirty="0"/>
          </a:p>
          <a:p>
            <a:endParaRPr lang="es-MX" dirty="0" smtClean="0"/>
          </a:p>
          <a:p>
            <a:pPr marL="0" indent="0">
              <a:buNone/>
            </a:pPr>
            <a:endParaRPr lang="es-MX" dirty="0"/>
          </a:p>
          <a:p>
            <a:pPr algn="just"/>
            <a:r>
              <a:rPr lang="es-MX" b="1" dirty="0"/>
              <a:t>6. La función calificadora y seleccionadora de la evaluación también es importante, y sus resultados dependen en buena parte de la calidad de la evaluación-regulación realizada a lo largo de los procesos de enseñanza y </a:t>
            </a:r>
            <a:r>
              <a:rPr lang="es-MX" b="1" dirty="0" smtClean="0"/>
              <a:t>aprendizaje.</a:t>
            </a:r>
            <a:endParaRPr lang="es-MX" dirty="0"/>
          </a:p>
          <a:p>
            <a:endParaRPr lang="es-MX" dirty="0"/>
          </a:p>
        </p:txBody>
      </p:sp>
      <p:pic>
        <p:nvPicPr>
          <p:cNvPr id="3074" name="Picture 2" descr="http://www.slmsc-project.eu/en/wp-content/uploads/2013/02/4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063" y="1209799"/>
            <a:ext cx="1840650" cy="13344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s.slideplayer.es/7/1723487/slides/slide_29.jpg"/>
          <p:cNvPicPr>
            <a:picLocks noChangeAspect="1" noChangeArrowheads="1"/>
          </p:cNvPicPr>
          <p:nvPr/>
        </p:nvPicPr>
        <p:blipFill rotWithShape="1">
          <a:blip r:embed="rId3">
            <a:extLst>
              <a:ext uri="{28A0092B-C50C-407E-A947-70E740481C1C}">
                <a14:useLocalDpi xmlns:a14="http://schemas.microsoft.com/office/drawing/2010/main" val="0"/>
              </a:ext>
            </a:extLst>
          </a:blip>
          <a:srcRect l="40337" t="23189" r="3509"/>
          <a:stretch/>
        </p:blipFill>
        <p:spPr bwMode="auto">
          <a:xfrm>
            <a:off x="4340180" y="4384822"/>
            <a:ext cx="2240924" cy="22989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478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24128" y="347730"/>
            <a:ext cx="9720073" cy="5961630"/>
          </a:xfrm>
        </p:spPr>
        <p:txBody>
          <a:bodyPr/>
          <a:lstStyle/>
          <a:p>
            <a:pPr algn="just"/>
            <a:r>
              <a:rPr lang="es-MX" dirty="0" smtClean="0"/>
              <a:t>7. </a:t>
            </a:r>
            <a:r>
              <a:rPr lang="es-MX" b="1" dirty="0" smtClean="0"/>
              <a:t>La </a:t>
            </a:r>
            <a:r>
              <a:rPr lang="es-MX" b="1" dirty="0"/>
              <a:t>evaluación sólo calificadora no motiva. En general, ni la evaluación en sí misma ni la repetición de curso si se suspende motivan al estudiante a esforzarse más en aprender, a no ser que le proporcionen criterios e instrumentos tanto para comprender sus errores y superarlos, como para reconocer sus </a:t>
            </a:r>
            <a:r>
              <a:rPr lang="es-MX" b="1" dirty="0" smtClean="0"/>
              <a:t>éxitos.</a:t>
            </a:r>
          </a:p>
          <a:p>
            <a:endParaRPr lang="es-MX" b="1" dirty="0"/>
          </a:p>
          <a:p>
            <a:endParaRPr lang="es-MX" b="1" dirty="0" smtClean="0"/>
          </a:p>
          <a:p>
            <a:endParaRPr lang="es-MX" b="1" dirty="0"/>
          </a:p>
          <a:p>
            <a:pPr marL="0" indent="0" algn="just">
              <a:buNone/>
            </a:pPr>
            <a:r>
              <a:rPr lang="es-MX" b="1" dirty="0" smtClean="0"/>
              <a:t>8. Es </a:t>
            </a:r>
            <a:r>
              <a:rPr lang="es-MX" b="1" dirty="0"/>
              <a:t>necesario diversificar los instrumentos de evaluación. Dado que cualquier aprendizaje contempla diversos tipos de objetivos, es preciso que los instrumentos de recogida de información sean múltiples y variados. Y las estrategias para analizar los datos y promover la regulación deben favorecer la autonomía del alumnado.</a:t>
            </a:r>
            <a:endParaRPr lang="es-MX" dirty="0"/>
          </a:p>
        </p:txBody>
      </p:sp>
      <p:pic>
        <p:nvPicPr>
          <p:cNvPr id="4098" name="Picture 2" descr="http://lexi.hu/image.aspx?id=f664a5bd-38eb-4b0d-b337-742489138459&amp;view=23a6744f-eda8-47a0-8a27-17b62ff1706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905" y="1515027"/>
            <a:ext cx="2497472" cy="16649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ttp://psicotesa.com/wp-content/uploads/2015/01/yopuedosolito-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970" y="4584878"/>
            <a:ext cx="306705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861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24128" y="257577"/>
            <a:ext cx="9720073" cy="6051783"/>
          </a:xfrm>
        </p:spPr>
        <p:txBody>
          <a:bodyPr/>
          <a:lstStyle/>
          <a:p>
            <a:r>
              <a:rPr lang="es-MX" b="1" dirty="0" smtClean="0"/>
              <a:t>9. La </a:t>
            </a:r>
            <a:r>
              <a:rPr lang="es-MX" b="1" dirty="0"/>
              <a:t>evaluación externa de los aprendizajes de los alumnos puede ser útil para orientar la enseñanza. Pero para ello es importante que los instrumentos y métodos de evaluación aplicados promuevan prácticas de aula </a:t>
            </a:r>
            <a:r>
              <a:rPr lang="es-MX" b="1" dirty="0" smtClean="0"/>
              <a:t>innovadoras.</a:t>
            </a:r>
          </a:p>
          <a:p>
            <a:endParaRPr lang="es-MX" b="1" dirty="0"/>
          </a:p>
          <a:p>
            <a:endParaRPr lang="es-MX" b="1" dirty="0" smtClean="0"/>
          </a:p>
          <a:p>
            <a:endParaRPr lang="es-MX" b="1" dirty="0"/>
          </a:p>
          <a:p>
            <a:endParaRPr lang="es-MX" b="1" dirty="0" smtClean="0"/>
          </a:p>
          <a:p>
            <a:endParaRPr lang="es-MX" b="1" dirty="0"/>
          </a:p>
          <a:p>
            <a:r>
              <a:rPr lang="es-MX" b="1" dirty="0"/>
              <a:t>10. Evaluar es una condición necesaria para mejorar la enseñanza. La evaluación debe proporcionar información que permita juzgar la calidad del currículo aplicado, con la finalidad de mejorar la práctica docente y la teoría que la </a:t>
            </a:r>
            <a:r>
              <a:rPr lang="es-MX" b="1" dirty="0" smtClean="0"/>
              <a:t>sustenta</a:t>
            </a:r>
            <a:r>
              <a:rPr lang="es-MX" dirty="0"/>
              <a:t>.</a:t>
            </a:r>
          </a:p>
          <a:p>
            <a:endParaRPr lang="es-MX" dirty="0"/>
          </a:p>
        </p:txBody>
      </p:sp>
      <p:pic>
        <p:nvPicPr>
          <p:cNvPr id="5124" name="Picture 4" descr="https://blogvacasdelili.files.wordpress.com/2012/1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257" y="1543649"/>
            <a:ext cx="2162622" cy="19563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http://4.bp.blogspot.com/_N5LZRKe1ohE/TAFVdwGR4vI/AAAAAAAADqw/lA8hxtpde-I/s400/jugar-con-marionetas_gi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616" y="1513038"/>
            <a:ext cx="2227016" cy="198693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api.ning.com/files/pcx1r2j7v49aqQExtTEctU727PpKM-n0wqsFhMenyeHPRUAhbiYwalXY6y3T9SdgFL5hRHOWyidJSYcGbqaL*KnFT14e4rtN/atrevase.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124" y="4862199"/>
            <a:ext cx="2619375" cy="1743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30" name="Picture 10" descr="http://files.ara-snows.webnode.es/200000022-5805059fb0/escuelayfamili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257" y="4862199"/>
            <a:ext cx="2051519" cy="18079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36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35</TotalTime>
  <Words>416</Words>
  <Application>Microsoft Office PowerPoint</Application>
  <PresentationFormat>Panorámica</PresentationFormat>
  <Paragraphs>33</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Tw Cen MT</vt:lpstr>
      <vt:lpstr>Tw Cen MT Condensed</vt:lpstr>
      <vt:lpstr>Wingdings 3</vt:lpstr>
      <vt:lpstr>Integral</vt:lpstr>
      <vt:lpstr>10 IDEAS CLAVE. EVALUAR PARA APRENDER”   </vt:lpstr>
      <vt:lpstr>Presentación de PowerPoint</vt:lpstr>
      <vt:lpstr>Diez ideas clave sobre la evaluación   </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IDEAS CLAVE. EVALUAR PARA APRENDER”</dc:title>
  <dc:creator>Usuario</dc:creator>
  <cp:lastModifiedBy>Usuario</cp:lastModifiedBy>
  <cp:revision>5</cp:revision>
  <dcterms:created xsi:type="dcterms:W3CDTF">2015-07-01T03:39:02Z</dcterms:created>
  <dcterms:modified xsi:type="dcterms:W3CDTF">2015-07-01T22:52:08Z</dcterms:modified>
</cp:coreProperties>
</file>