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6" r:id="rId4"/>
    <p:sldId id="258" r:id="rId5"/>
    <p:sldId id="259" r:id="rId6"/>
    <p:sldId id="260" r:id="rId7"/>
    <p:sldId id="261" r:id="rId8"/>
    <p:sldId id="267" r:id="rId9"/>
    <p:sldId id="262" r:id="rId10"/>
    <p:sldId id="265" r:id="rId11"/>
    <p:sldId id="263" r:id="rId12"/>
    <p:sldId id="264" r:id="rId13"/>
    <p:sldId id="268" r:id="rId14"/>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CCFF99"/>
    <a:srgbClr val="99FF99"/>
    <a:srgbClr val="99FFCC"/>
    <a:srgbClr val="66FFFF"/>
    <a:srgbClr val="66CCFF"/>
    <a:srgbClr val="FF6699"/>
    <a:srgbClr val="FF9999"/>
    <a:srgbClr val="FF9966"/>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24" autoAdjust="0"/>
    <p:restoredTop sz="94660"/>
  </p:normalViewPr>
  <p:slideViewPr>
    <p:cSldViewPr>
      <p:cViewPr varScale="1">
        <p:scale>
          <a:sx n="45" d="100"/>
          <a:sy n="45" d="100"/>
        </p:scale>
        <p:origin x="-1248"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4362280A-913B-4B5C-8B03-CE82705EFD8B}" type="datetimeFigureOut">
              <a:rPr lang="es-MX" smtClean="0"/>
              <a:t>01/07/2015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9092050C-B881-4919-B262-FBECE7F9C85C}" type="slidenum">
              <a:rPr lang="es-MX" smtClean="0"/>
              <a:t>‹Nº›</a:t>
            </a:fld>
            <a:endParaRPr lang="es-MX"/>
          </a:p>
        </p:txBody>
      </p:sp>
    </p:spTree>
    <p:extLst>
      <p:ext uri="{BB962C8B-B14F-4D97-AF65-F5344CB8AC3E}">
        <p14:creationId xmlns:p14="http://schemas.microsoft.com/office/powerpoint/2010/main" val="3299202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4362280A-913B-4B5C-8B03-CE82705EFD8B}" type="datetimeFigureOut">
              <a:rPr lang="es-MX" smtClean="0"/>
              <a:t>01/07/2015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9092050C-B881-4919-B262-FBECE7F9C85C}" type="slidenum">
              <a:rPr lang="es-MX" smtClean="0"/>
              <a:t>‹Nº›</a:t>
            </a:fld>
            <a:endParaRPr lang="es-MX"/>
          </a:p>
        </p:txBody>
      </p:sp>
    </p:spTree>
    <p:extLst>
      <p:ext uri="{BB962C8B-B14F-4D97-AF65-F5344CB8AC3E}">
        <p14:creationId xmlns:p14="http://schemas.microsoft.com/office/powerpoint/2010/main" val="1915314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4362280A-913B-4B5C-8B03-CE82705EFD8B}" type="datetimeFigureOut">
              <a:rPr lang="es-MX" smtClean="0"/>
              <a:t>01/07/2015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9092050C-B881-4919-B262-FBECE7F9C85C}" type="slidenum">
              <a:rPr lang="es-MX" smtClean="0"/>
              <a:t>‹Nº›</a:t>
            </a:fld>
            <a:endParaRPr lang="es-MX"/>
          </a:p>
        </p:txBody>
      </p:sp>
    </p:spTree>
    <p:extLst>
      <p:ext uri="{BB962C8B-B14F-4D97-AF65-F5344CB8AC3E}">
        <p14:creationId xmlns:p14="http://schemas.microsoft.com/office/powerpoint/2010/main" val="1011880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4362280A-913B-4B5C-8B03-CE82705EFD8B}" type="datetimeFigureOut">
              <a:rPr lang="es-MX" smtClean="0"/>
              <a:t>01/07/2015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9092050C-B881-4919-B262-FBECE7F9C85C}" type="slidenum">
              <a:rPr lang="es-MX" smtClean="0"/>
              <a:t>‹Nº›</a:t>
            </a:fld>
            <a:endParaRPr lang="es-MX"/>
          </a:p>
        </p:txBody>
      </p:sp>
    </p:spTree>
    <p:extLst>
      <p:ext uri="{BB962C8B-B14F-4D97-AF65-F5344CB8AC3E}">
        <p14:creationId xmlns:p14="http://schemas.microsoft.com/office/powerpoint/2010/main" val="3328734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362280A-913B-4B5C-8B03-CE82705EFD8B}" type="datetimeFigureOut">
              <a:rPr lang="es-MX" smtClean="0"/>
              <a:t>01/07/2015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9092050C-B881-4919-B262-FBECE7F9C85C}" type="slidenum">
              <a:rPr lang="es-MX" smtClean="0"/>
              <a:t>‹Nº›</a:t>
            </a:fld>
            <a:endParaRPr lang="es-MX"/>
          </a:p>
        </p:txBody>
      </p:sp>
    </p:spTree>
    <p:extLst>
      <p:ext uri="{BB962C8B-B14F-4D97-AF65-F5344CB8AC3E}">
        <p14:creationId xmlns:p14="http://schemas.microsoft.com/office/powerpoint/2010/main" val="1309020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4362280A-913B-4B5C-8B03-CE82705EFD8B}" type="datetimeFigureOut">
              <a:rPr lang="es-MX" smtClean="0"/>
              <a:t>01/07/2015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9092050C-B881-4919-B262-FBECE7F9C85C}" type="slidenum">
              <a:rPr lang="es-MX" smtClean="0"/>
              <a:t>‹Nº›</a:t>
            </a:fld>
            <a:endParaRPr lang="es-MX"/>
          </a:p>
        </p:txBody>
      </p:sp>
    </p:spTree>
    <p:extLst>
      <p:ext uri="{BB962C8B-B14F-4D97-AF65-F5344CB8AC3E}">
        <p14:creationId xmlns:p14="http://schemas.microsoft.com/office/powerpoint/2010/main" val="3453030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4362280A-913B-4B5C-8B03-CE82705EFD8B}" type="datetimeFigureOut">
              <a:rPr lang="es-MX" smtClean="0"/>
              <a:t>01/07/2015</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9092050C-B881-4919-B262-FBECE7F9C85C}" type="slidenum">
              <a:rPr lang="es-MX" smtClean="0"/>
              <a:t>‹Nº›</a:t>
            </a:fld>
            <a:endParaRPr lang="es-MX"/>
          </a:p>
        </p:txBody>
      </p:sp>
    </p:spTree>
    <p:extLst>
      <p:ext uri="{BB962C8B-B14F-4D97-AF65-F5344CB8AC3E}">
        <p14:creationId xmlns:p14="http://schemas.microsoft.com/office/powerpoint/2010/main" val="3522541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4362280A-913B-4B5C-8B03-CE82705EFD8B}" type="datetimeFigureOut">
              <a:rPr lang="es-MX" smtClean="0"/>
              <a:t>01/07/2015</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9092050C-B881-4919-B262-FBECE7F9C85C}" type="slidenum">
              <a:rPr lang="es-MX" smtClean="0"/>
              <a:t>‹Nº›</a:t>
            </a:fld>
            <a:endParaRPr lang="es-MX"/>
          </a:p>
        </p:txBody>
      </p:sp>
    </p:spTree>
    <p:extLst>
      <p:ext uri="{BB962C8B-B14F-4D97-AF65-F5344CB8AC3E}">
        <p14:creationId xmlns:p14="http://schemas.microsoft.com/office/powerpoint/2010/main" val="272926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362280A-913B-4B5C-8B03-CE82705EFD8B}" type="datetimeFigureOut">
              <a:rPr lang="es-MX" smtClean="0"/>
              <a:t>01/07/2015</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9092050C-B881-4919-B262-FBECE7F9C85C}" type="slidenum">
              <a:rPr lang="es-MX" smtClean="0"/>
              <a:t>‹Nº›</a:t>
            </a:fld>
            <a:endParaRPr lang="es-MX"/>
          </a:p>
        </p:txBody>
      </p:sp>
    </p:spTree>
    <p:extLst>
      <p:ext uri="{BB962C8B-B14F-4D97-AF65-F5344CB8AC3E}">
        <p14:creationId xmlns:p14="http://schemas.microsoft.com/office/powerpoint/2010/main" val="3158424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362280A-913B-4B5C-8B03-CE82705EFD8B}" type="datetimeFigureOut">
              <a:rPr lang="es-MX" smtClean="0"/>
              <a:t>01/07/2015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9092050C-B881-4919-B262-FBECE7F9C85C}" type="slidenum">
              <a:rPr lang="es-MX" smtClean="0"/>
              <a:t>‹Nº›</a:t>
            </a:fld>
            <a:endParaRPr lang="es-MX"/>
          </a:p>
        </p:txBody>
      </p:sp>
    </p:spTree>
    <p:extLst>
      <p:ext uri="{BB962C8B-B14F-4D97-AF65-F5344CB8AC3E}">
        <p14:creationId xmlns:p14="http://schemas.microsoft.com/office/powerpoint/2010/main" val="4055565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362280A-913B-4B5C-8B03-CE82705EFD8B}" type="datetimeFigureOut">
              <a:rPr lang="es-MX" smtClean="0"/>
              <a:t>01/07/2015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9092050C-B881-4919-B262-FBECE7F9C85C}" type="slidenum">
              <a:rPr lang="es-MX" smtClean="0"/>
              <a:t>‹Nº›</a:t>
            </a:fld>
            <a:endParaRPr lang="es-MX"/>
          </a:p>
        </p:txBody>
      </p:sp>
    </p:spTree>
    <p:extLst>
      <p:ext uri="{BB962C8B-B14F-4D97-AF65-F5344CB8AC3E}">
        <p14:creationId xmlns:p14="http://schemas.microsoft.com/office/powerpoint/2010/main" val="2238720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62280A-913B-4B5C-8B03-CE82705EFD8B}" type="datetimeFigureOut">
              <a:rPr lang="es-MX" smtClean="0"/>
              <a:t>01/07/2015</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92050C-B881-4919-B262-FBECE7F9C85C}" type="slidenum">
              <a:rPr lang="es-MX" smtClean="0"/>
              <a:t>‹Nº›</a:t>
            </a:fld>
            <a:endParaRPr lang="es-MX"/>
          </a:p>
        </p:txBody>
      </p:sp>
    </p:spTree>
    <p:extLst>
      <p:ext uri="{BB962C8B-B14F-4D97-AF65-F5344CB8AC3E}">
        <p14:creationId xmlns:p14="http://schemas.microsoft.com/office/powerpoint/2010/main" val="2459669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5" y="6783"/>
            <a:ext cx="9187129" cy="6851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ctrTitle"/>
          </p:nvPr>
        </p:nvSpPr>
        <p:spPr>
          <a:solidFill>
            <a:schemeClr val="bg1"/>
          </a:solidFill>
          <a:ln w="76200">
            <a:solidFill>
              <a:srgbClr val="FFCCFF"/>
            </a:solidFill>
          </a:ln>
        </p:spPr>
        <p:txBody>
          <a:bodyPr>
            <a:normAutofit fontScale="90000"/>
          </a:bodyPr>
          <a:lstStyle/>
          <a:p>
            <a:r>
              <a:rPr lang="es-MX" dirty="0">
                <a:latin typeface="Century Schoolbook" pitchFamily="18" charset="0"/>
              </a:rPr>
              <a:t>Comprender y transformar la</a:t>
            </a:r>
            <a:br>
              <a:rPr lang="es-MX" dirty="0">
                <a:latin typeface="Century Schoolbook" pitchFamily="18" charset="0"/>
              </a:rPr>
            </a:br>
            <a:r>
              <a:rPr lang="es-MX" dirty="0">
                <a:latin typeface="Century Schoolbook" pitchFamily="18" charset="0"/>
              </a:rPr>
              <a:t>enseñanza</a:t>
            </a:r>
          </a:p>
        </p:txBody>
      </p:sp>
      <p:sp>
        <p:nvSpPr>
          <p:cNvPr id="3" name="2 Subtítulo"/>
          <p:cNvSpPr>
            <a:spLocks noGrp="1"/>
          </p:cNvSpPr>
          <p:nvPr>
            <p:ph type="subTitle" idx="1"/>
          </p:nvPr>
        </p:nvSpPr>
        <p:spPr>
          <a:solidFill>
            <a:schemeClr val="bg1"/>
          </a:solidFill>
          <a:ln w="76200">
            <a:solidFill>
              <a:srgbClr val="FFFFCC"/>
            </a:solidFill>
          </a:ln>
        </p:spPr>
        <p:txBody>
          <a:bodyPr>
            <a:normAutofit fontScale="70000" lnSpcReduction="20000"/>
          </a:bodyPr>
          <a:lstStyle/>
          <a:p>
            <a:r>
              <a:rPr lang="es-MX" dirty="0">
                <a:latin typeface="Century Schoolbook" pitchFamily="18" charset="0"/>
              </a:rPr>
              <a:t>CAPÍTULO III</a:t>
            </a:r>
          </a:p>
          <a:p>
            <a:r>
              <a:rPr lang="es-MX" dirty="0">
                <a:latin typeface="Century Schoolbook" pitchFamily="18" charset="0"/>
              </a:rPr>
              <a:t>El APRENDIZAJE ESCOLAR: DE LA DIDÁCTICA OPERATORIA A LA</a:t>
            </a:r>
          </a:p>
          <a:p>
            <a:r>
              <a:rPr lang="es-MX" dirty="0">
                <a:latin typeface="Century Schoolbook" pitchFamily="18" charset="0"/>
              </a:rPr>
              <a:t>RECONSTRUCCIÓN DE LA CUL TURA EN EL AULA</a:t>
            </a:r>
          </a:p>
        </p:txBody>
      </p:sp>
    </p:spTree>
    <p:extLst>
      <p:ext uri="{BB962C8B-B14F-4D97-AF65-F5344CB8AC3E}">
        <p14:creationId xmlns:p14="http://schemas.microsoft.com/office/powerpoint/2010/main" val="2551569581"/>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s-media-cache-ak0.pinimg.com/236x/e3/6a/52/e36a52be1e664dda475e84addc4cb71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2"/>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457200" y="274638"/>
            <a:ext cx="7931224" cy="5098578"/>
          </a:xfrm>
          <a:solidFill>
            <a:schemeClr val="bg1"/>
          </a:solidFill>
          <a:ln w="76200">
            <a:solidFill>
              <a:srgbClr val="CCFF99"/>
            </a:solidFill>
          </a:ln>
        </p:spPr>
        <p:txBody>
          <a:bodyPr>
            <a:noAutofit/>
          </a:bodyPr>
          <a:lstStyle/>
          <a:p>
            <a:r>
              <a:rPr lang="es-MX" sz="2000" dirty="0">
                <a:latin typeface="Century Gothic" pitchFamily="34" charset="0"/>
              </a:rPr>
              <a:t>Estos conocimientos se incorporen como herramientas mentales, no sólo ni fundamentalmente en la estructura semántica académica que utiliza el alumno para resolver con éxito las demandas del aula, sino en su estructura semántica experiencial, el aprendizaje debe desarrollarse en un proceso de negociación de significados.</a:t>
            </a:r>
            <a:br>
              <a:rPr lang="es-MX" sz="2000" dirty="0">
                <a:latin typeface="Century Gothic" pitchFamily="34" charset="0"/>
              </a:rPr>
            </a:br>
            <a:r>
              <a:rPr lang="es-MX" sz="2000" dirty="0">
                <a:latin typeface="Century Gothic" pitchFamily="34" charset="0"/>
              </a:rPr>
              <a:t> De esta forma, se provoca que los alumnos activen los esquemas y preconcepciones de su estructura semántica experiencial, para reafirmarlos o reconstruirlos a la luz del potencial cognitivo que representan los nuevos conceptos de la cultura y los conocimientos públicos con los que ahora se pone en contacto. </a:t>
            </a:r>
            <a:endParaRPr lang="es-MX" sz="2000" dirty="0">
              <a:latin typeface="Century Gothic" pitchFamily="34" charset="0"/>
            </a:endParaRPr>
          </a:p>
        </p:txBody>
      </p:sp>
    </p:spTree>
    <p:extLst>
      <p:ext uri="{BB962C8B-B14F-4D97-AF65-F5344CB8AC3E}">
        <p14:creationId xmlns:p14="http://schemas.microsoft.com/office/powerpoint/2010/main" val="93148392"/>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9946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539552" y="260648"/>
            <a:ext cx="8229600" cy="1287016"/>
          </a:xfrm>
          <a:solidFill>
            <a:schemeClr val="bg1"/>
          </a:solidFill>
          <a:ln w="76200">
            <a:solidFill>
              <a:srgbClr val="99FFCC"/>
            </a:solidFill>
          </a:ln>
        </p:spPr>
        <p:txBody>
          <a:bodyPr>
            <a:noAutofit/>
          </a:bodyPr>
          <a:lstStyle/>
          <a:p>
            <a:r>
              <a:rPr lang="es-MX" sz="2800" dirty="0" smtClean="0">
                <a:latin typeface="Century Schoolbook" pitchFamily="18" charset="0"/>
              </a:rPr>
              <a:t>La cultura experiencial del alumno/a como punto de partida del</a:t>
            </a:r>
            <a:br>
              <a:rPr lang="es-MX" sz="2800" dirty="0" smtClean="0">
                <a:latin typeface="Century Schoolbook" pitchFamily="18" charset="0"/>
              </a:rPr>
            </a:br>
            <a:r>
              <a:rPr lang="es-MX" sz="2800" dirty="0" smtClean="0">
                <a:latin typeface="Century Schoolbook" pitchFamily="18" charset="0"/>
              </a:rPr>
              <a:t>trabajo escolar</a:t>
            </a:r>
            <a:endParaRPr lang="es-MX" sz="2800" dirty="0">
              <a:latin typeface="Century Schoolbook" pitchFamily="18" charset="0"/>
            </a:endParaRPr>
          </a:p>
        </p:txBody>
      </p:sp>
      <p:sp>
        <p:nvSpPr>
          <p:cNvPr id="4" name="3 Rectángulo"/>
          <p:cNvSpPr/>
          <p:nvPr/>
        </p:nvSpPr>
        <p:spPr>
          <a:xfrm>
            <a:off x="783307" y="2060848"/>
            <a:ext cx="7632848" cy="4093428"/>
          </a:xfrm>
          <a:prstGeom prst="rect">
            <a:avLst/>
          </a:prstGeom>
          <a:solidFill>
            <a:schemeClr val="bg1"/>
          </a:solidFill>
          <a:ln w="76200">
            <a:solidFill>
              <a:srgbClr val="CCFF99"/>
            </a:solidFill>
          </a:ln>
        </p:spPr>
        <p:txBody>
          <a:bodyPr wrap="square">
            <a:spAutoFit/>
          </a:bodyPr>
          <a:lstStyle/>
          <a:p>
            <a:r>
              <a:rPr lang="es-MX" sz="2000" dirty="0">
                <a:latin typeface="Century Gothic" pitchFamily="34" charset="0"/>
              </a:rPr>
              <a:t>El alumno/a puede implicarse en un proceso abierto de intercambio y negociación de significados siempre que los nuevos contenidos provoquen la activación de sus esquemas habituales de pensar y actuar. Por ello, la adquisición de la valiosa cultura académica debe ser siempre un proceso de reconstrucción y no simplemente de yuxtaposición. Es necesario provocar en el alumno/a la conciencia de las insuficiencias de sus esquemas habituales y el valor potencial de nuevas formas e instrumentos de análisis de la realidad plural. Solamente podrá llevarse a cabo esta provocación si el maestro/a parte del conocimiento del estado actual del estudiante, de sus concepciones, inquietudes, propósitos y actitudes. </a:t>
            </a:r>
          </a:p>
        </p:txBody>
      </p:sp>
    </p:spTree>
    <p:extLst>
      <p:ext uri="{BB962C8B-B14F-4D97-AF65-F5344CB8AC3E}">
        <p14:creationId xmlns:p14="http://schemas.microsoft.com/office/powerpoint/2010/main" val="151462638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data3.whicdn.com/images/61664933/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solidFill>
            <a:schemeClr val="bg1"/>
          </a:solidFill>
          <a:ln w="76200">
            <a:solidFill>
              <a:srgbClr val="99FF99"/>
            </a:solidFill>
          </a:ln>
        </p:spPr>
        <p:txBody>
          <a:bodyPr>
            <a:normAutofit/>
          </a:bodyPr>
          <a:lstStyle/>
          <a:p>
            <a:r>
              <a:rPr lang="es-MX" sz="3200" dirty="0" smtClean="0">
                <a:latin typeface="Century Schoolbook" pitchFamily="18" charset="0"/>
              </a:rPr>
              <a:t>Los espacios de conocimiento compartido en el aula</a:t>
            </a:r>
            <a:endParaRPr lang="es-MX" sz="3200" dirty="0">
              <a:latin typeface="Century Schoolbook" pitchFamily="18" charset="0"/>
            </a:endParaRPr>
          </a:p>
        </p:txBody>
      </p:sp>
      <p:sp>
        <p:nvSpPr>
          <p:cNvPr id="4" name="3 Rectángulo"/>
          <p:cNvSpPr/>
          <p:nvPr/>
        </p:nvSpPr>
        <p:spPr>
          <a:xfrm>
            <a:off x="467545" y="2060848"/>
            <a:ext cx="8676455" cy="3477875"/>
          </a:xfrm>
          <a:prstGeom prst="rect">
            <a:avLst/>
          </a:prstGeom>
          <a:solidFill>
            <a:schemeClr val="bg1"/>
          </a:solidFill>
          <a:ln w="76200">
            <a:solidFill>
              <a:srgbClr val="99FF99"/>
            </a:solidFill>
          </a:ln>
        </p:spPr>
        <p:txBody>
          <a:bodyPr wrap="square">
            <a:spAutoFit/>
          </a:bodyPr>
          <a:lstStyle/>
          <a:p>
            <a:r>
              <a:rPr lang="es-MX" sz="2000" dirty="0">
                <a:latin typeface="Century Gothic" pitchFamily="34" charset="0"/>
              </a:rPr>
              <a:t>El aprendizaje en el aula no es nunca meramente individual, limitado a las relaciones cara a cara de un profesor/a y un </a:t>
            </a:r>
            <a:r>
              <a:rPr lang="es-MX" sz="2000" dirty="0" smtClean="0">
                <a:latin typeface="Century Gothic" pitchFamily="34" charset="0"/>
              </a:rPr>
              <a:t>alumno.</a:t>
            </a:r>
          </a:p>
          <a:p>
            <a:r>
              <a:rPr lang="es-MX" sz="2000" dirty="0" smtClean="0">
                <a:latin typeface="Century Gothic" pitchFamily="34" charset="0"/>
              </a:rPr>
              <a:t> </a:t>
            </a:r>
            <a:r>
              <a:rPr lang="es-MX" sz="2000" dirty="0">
                <a:latin typeface="Century Gothic" pitchFamily="34" charset="0"/>
              </a:rPr>
              <a:t>Es claramente un aprendizaje dentro de un grupo social con vida propia, con intereses, necesidades y exigencias que van configurando una cultura peculiar. </a:t>
            </a:r>
            <a:endParaRPr lang="es-MX" sz="2000" dirty="0" smtClean="0">
              <a:latin typeface="Century Gothic" pitchFamily="34" charset="0"/>
            </a:endParaRPr>
          </a:p>
          <a:p>
            <a:r>
              <a:rPr lang="es-MX" sz="2000" dirty="0" smtClean="0">
                <a:latin typeface="Century Gothic" pitchFamily="34" charset="0"/>
              </a:rPr>
              <a:t>Al </a:t>
            </a:r>
            <a:r>
              <a:rPr lang="es-MX" sz="2000" dirty="0">
                <a:latin typeface="Century Gothic" pitchFamily="34" charset="0"/>
              </a:rPr>
              <a:t>mismo tiempo, es un aprendizaje que se produce dentro de una institución y limitado por las funciones sociales que ésta cumple. Conforme a las proposiciones desarrolladas en el primer capítulo, la escuela cumple siempre una función evaluadora que legítima socialmente la adquisición del conocimiento y las capacidades humanas que se consideran válidas y útiles en dicha </a:t>
            </a:r>
            <a:r>
              <a:rPr lang="es-MX" sz="2000" dirty="0" smtClean="0">
                <a:latin typeface="Century Gothic" pitchFamily="34" charset="0"/>
              </a:rPr>
              <a:t>comunidad</a:t>
            </a:r>
            <a:endParaRPr lang="es-MX" sz="2000" dirty="0">
              <a:latin typeface="Century Gothic" pitchFamily="34" charset="0"/>
            </a:endParaRPr>
          </a:p>
        </p:txBody>
      </p:sp>
    </p:spTree>
    <p:extLst>
      <p:ext uri="{BB962C8B-B14F-4D97-AF65-F5344CB8AC3E}">
        <p14:creationId xmlns:p14="http://schemas.microsoft.com/office/powerpoint/2010/main" val="249455271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thumbs.dreamstime.com/thumblarge_194/1192174276c33g4D.jpg"/>
          <p:cNvPicPr>
            <a:picLocks noChangeAspect="1" noChangeArrowheads="1"/>
          </p:cNvPicPr>
          <p:nvPr/>
        </p:nvPicPr>
        <p:blipFill rotWithShape="1">
          <a:blip r:embed="rId2">
            <a:extLst>
              <a:ext uri="{28A0092B-C50C-407E-A947-70E740481C1C}">
                <a14:useLocalDpi xmlns:a14="http://schemas.microsoft.com/office/drawing/2010/main" val="0"/>
              </a:ext>
            </a:extLst>
          </a:blip>
          <a:srcRect b="7039"/>
          <a:stretch/>
        </p:blipFill>
        <p:spPr bwMode="auto">
          <a:xfrm>
            <a:off x="21115" y="0"/>
            <a:ext cx="9126258" cy="6869473"/>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457200" y="83252"/>
            <a:ext cx="8229600" cy="1143000"/>
          </a:xfrm>
          <a:solidFill>
            <a:schemeClr val="bg1"/>
          </a:solidFill>
          <a:ln w="76200">
            <a:solidFill>
              <a:srgbClr val="FFFF99"/>
            </a:solidFill>
          </a:ln>
        </p:spPr>
        <p:txBody>
          <a:bodyPr>
            <a:normAutofit/>
          </a:bodyPr>
          <a:lstStyle/>
          <a:p>
            <a:r>
              <a:rPr lang="es-MX" sz="6600" dirty="0" smtClean="0">
                <a:latin typeface="Century Schoolbook" pitchFamily="18" charset="0"/>
              </a:rPr>
              <a:t>Gracias</a:t>
            </a:r>
            <a:endParaRPr lang="es-MX" sz="6600" dirty="0">
              <a:latin typeface="Century Schoolbook" pitchFamily="18" charset="0"/>
            </a:endParaRPr>
          </a:p>
        </p:txBody>
      </p:sp>
      <p:pic>
        <p:nvPicPr>
          <p:cNvPr id="13316" name="Picture 4" descr="http://www.risasinmas.com/wp-content/uploads/2012/07/frases-de-mafalda-diversion-rsm.jpg"/>
          <p:cNvPicPr>
            <a:picLocks noChangeAspect="1" noChangeArrowheads="1"/>
          </p:cNvPicPr>
          <p:nvPr/>
        </p:nvPicPr>
        <p:blipFill rotWithShape="1">
          <a:blip r:embed="rId3">
            <a:extLst>
              <a:ext uri="{28A0092B-C50C-407E-A947-70E740481C1C}">
                <a14:useLocalDpi xmlns:a14="http://schemas.microsoft.com/office/drawing/2010/main" val="0"/>
              </a:ext>
            </a:extLst>
          </a:blip>
          <a:srcRect b="5389"/>
          <a:stretch/>
        </p:blipFill>
        <p:spPr bwMode="auto">
          <a:xfrm>
            <a:off x="2909595" y="1270741"/>
            <a:ext cx="3333750" cy="5587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67967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thumbs.dreamstime.com/x/fondo-en-colores-pastel-del-fractal-6778251.jpg"/>
          <p:cNvPicPr>
            <a:picLocks noChangeAspect="1" noChangeArrowheads="1"/>
          </p:cNvPicPr>
          <p:nvPr/>
        </p:nvPicPr>
        <p:blipFill rotWithShape="1">
          <a:blip r:embed="rId2">
            <a:extLst>
              <a:ext uri="{28A0092B-C50C-407E-A947-70E740481C1C}">
                <a14:useLocalDpi xmlns:a14="http://schemas.microsoft.com/office/drawing/2010/main" val="0"/>
              </a:ext>
            </a:extLst>
          </a:blip>
          <a:srcRect b="7435"/>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457200" y="274638"/>
            <a:ext cx="8229600" cy="850106"/>
          </a:xfrm>
          <a:solidFill>
            <a:schemeClr val="bg1"/>
          </a:solidFill>
          <a:ln w="76200">
            <a:solidFill>
              <a:srgbClr val="CCFFFF"/>
            </a:solidFill>
          </a:ln>
        </p:spPr>
        <p:txBody>
          <a:bodyPr>
            <a:normAutofit/>
          </a:bodyPr>
          <a:lstStyle/>
          <a:p>
            <a:r>
              <a:rPr lang="es-MX" sz="3600" dirty="0" smtClean="0">
                <a:latin typeface="Century Schoolbook" pitchFamily="18" charset="0"/>
              </a:rPr>
              <a:t>La </a:t>
            </a:r>
            <a:r>
              <a:rPr lang="es-MX" sz="3600" dirty="0">
                <a:latin typeface="Century Schoolbook" pitchFamily="18" charset="0"/>
              </a:rPr>
              <a:t>didáctica operatoria</a:t>
            </a:r>
          </a:p>
        </p:txBody>
      </p:sp>
      <p:sp>
        <p:nvSpPr>
          <p:cNvPr id="3" name="2 CuadroTexto"/>
          <p:cNvSpPr txBox="1"/>
          <p:nvPr/>
        </p:nvSpPr>
        <p:spPr>
          <a:xfrm>
            <a:off x="430292" y="1280870"/>
            <a:ext cx="8424936" cy="4708981"/>
          </a:xfrm>
          <a:prstGeom prst="rect">
            <a:avLst/>
          </a:prstGeom>
          <a:solidFill>
            <a:schemeClr val="bg1"/>
          </a:solidFill>
          <a:ln w="76200">
            <a:solidFill>
              <a:srgbClr val="CCFFCC"/>
            </a:solidFill>
          </a:ln>
        </p:spPr>
        <p:txBody>
          <a:bodyPr wrap="square" rtlCol="0">
            <a:spAutoFit/>
          </a:bodyPr>
          <a:lstStyle/>
          <a:p>
            <a:r>
              <a:rPr lang="es-MX" sz="2000" dirty="0">
                <a:latin typeface="Century Gothic" pitchFamily="34" charset="0"/>
              </a:rPr>
              <a:t>La educación debe centrarse en el </a:t>
            </a:r>
            <a:r>
              <a:rPr lang="es-MX" sz="2000" dirty="0" smtClean="0">
                <a:latin typeface="Century Gothic" pitchFamily="34" charset="0"/>
              </a:rPr>
              <a:t>niño/a. Debe </a:t>
            </a:r>
            <a:r>
              <a:rPr lang="es-MX" sz="2000" dirty="0">
                <a:latin typeface="Century Gothic" pitchFamily="34" charset="0"/>
              </a:rPr>
              <a:t>adaptarse al </a:t>
            </a:r>
            <a:r>
              <a:rPr lang="es-MX" sz="2000" dirty="0" smtClean="0">
                <a:latin typeface="Century Gothic" pitchFamily="34" charset="0"/>
              </a:rPr>
              <a:t>estado </a:t>
            </a:r>
            <a:r>
              <a:rPr lang="es-MX" sz="2000" dirty="0">
                <a:latin typeface="Century Gothic" pitchFamily="34" charset="0"/>
              </a:rPr>
              <a:t>de su desarrollo. </a:t>
            </a:r>
            <a:endParaRPr lang="es-MX" sz="2000" dirty="0" smtClean="0">
              <a:latin typeface="Century Gothic" pitchFamily="34" charset="0"/>
            </a:endParaRPr>
          </a:p>
          <a:p>
            <a:endParaRPr lang="es-MX" sz="2000" dirty="0" smtClean="0">
              <a:latin typeface="Century Gothic" pitchFamily="34" charset="0"/>
            </a:endParaRPr>
          </a:p>
          <a:p>
            <a:r>
              <a:rPr lang="es-MX" sz="2000" dirty="0" smtClean="0">
                <a:latin typeface="Century Gothic" pitchFamily="34" charset="0"/>
              </a:rPr>
              <a:t>-</a:t>
            </a:r>
            <a:r>
              <a:rPr lang="es-MX" sz="2000" dirty="0">
                <a:latin typeface="Century Gothic" pitchFamily="34" charset="0"/>
              </a:rPr>
              <a:t>El principio </a:t>
            </a:r>
            <a:r>
              <a:rPr lang="es-MX" sz="2000" dirty="0" smtClean="0">
                <a:latin typeface="Century Gothic" pitchFamily="34" charset="0"/>
              </a:rPr>
              <a:t>operativo en  la </a:t>
            </a:r>
            <a:r>
              <a:rPr lang="es-MX" sz="2000" dirty="0">
                <a:latin typeface="Century Gothic" pitchFamily="34" charset="0"/>
              </a:rPr>
              <a:t>práctica educativa es primar la actividad. El niño/a debe descubrir el mundo a través de su actuación directa sobre él. </a:t>
            </a:r>
            <a:endParaRPr lang="es-MX" sz="2000" dirty="0" smtClean="0">
              <a:latin typeface="Century Gothic" pitchFamily="34" charset="0"/>
            </a:endParaRPr>
          </a:p>
          <a:p>
            <a:endParaRPr lang="es-MX" sz="2000" dirty="0" smtClean="0">
              <a:latin typeface="Century Gothic" pitchFamily="34" charset="0"/>
            </a:endParaRPr>
          </a:p>
          <a:p>
            <a:r>
              <a:rPr lang="es-MX" sz="2000" dirty="0" smtClean="0">
                <a:latin typeface="Century Gothic" pitchFamily="34" charset="0"/>
              </a:rPr>
              <a:t>-</a:t>
            </a:r>
            <a:r>
              <a:rPr lang="es-MX" sz="2000" dirty="0">
                <a:latin typeface="Century Gothic" pitchFamily="34" charset="0"/>
              </a:rPr>
              <a:t>La educación debe orientarse a los procesos autónomos y espontáneos de desarrollo y </a:t>
            </a:r>
            <a:r>
              <a:rPr lang="es-MX" sz="2000" dirty="0" smtClean="0">
                <a:latin typeface="Century Gothic" pitchFamily="34" charset="0"/>
              </a:rPr>
              <a:t>aprendizaje</a:t>
            </a:r>
          </a:p>
          <a:p>
            <a:endParaRPr lang="es-MX" sz="2000" dirty="0" smtClean="0">
              <a:latin typeface="Century Gothic" pitchFamily="34" charset="0"/>
            </a:endParaRPr>
          </a:p>
          <a:p>
            <a:r>
              <a:rPr lang="es-MX" sz="2000" dirty="0" smtClean="0">
                <a:latin typeface="Century Gothic" pitchFamily="34" charset="0"/>
              </a:rPr>
              <a:t>-Es </a:t>
            </a:r>
            <a:r>
              <a:rPr lang="es-MX" sz="2000" dirty="0">
                <a:latin typeface="Century Gothic" pitchFamily="34" charset="0"/>
              </a:rPr>
              <a:t>inútil e incluso contraproducente querer forzar el desarrollo mediante la instrucción. El desarrollo tienen un ritmo madurativo propio y es un valor pedagógico el respeto a la evolución espontánea. </a:t>
            </a:r>
          </a:p>
          <a:p>
            <a:endParaRPr lang="es-MX" sz="2000" dirty="0">
              <a:latin typeface="Century Gothic" pitchFamily="34" charset="0"/>
            </a:endParaRPr>
          </a:p>
        </p:txBody>
      </p:sp>
    </p:spTree>
    <p:extLst>
      <p:ext uri="{BB962C8B-B14F-4D97-AF65-F5344CB8AC3E}">
        <p14:creationId xmlns:p14="http://schemas.microsoft.com/office/powerpoint/2010/main" val="1293765715"/>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thumbs.dreamstime.com/x/fantas%C3%ADa-en-colores-pastel-de-la-flor-4578709.jpg"/>
          <p:cNvPicPr>
            <a:picLocks noChangeAspect="1" noChangeArrowheads="1"/>
          </p:cNvPicPr>
          <p:nvPr/>
        </p:nvPicPr>
        <p:blipFill rotWithShape="1">
          <a:blip r:embed="rId2">
            <a:extLst>
              <a:ext uri="{28A0092B-C50C-407E-A947-70E740481C1C}">
                <a14:useLocalDpi xmlns:a14="http://schemas.microsoft.com/office/drawing/2010/main" val="0"/>
              </a:ext>
            </a:extLst>
          </a:blip>
          <a:srcRect b="6977"/>
          <a:stretch/>
        </p:blipFill>
        <p:spPr bwMode="auto">
          <a:xfrm>
            <a:off x="-23406" y="0"/>
            <a:ext cx="916740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445990" y="290753"/>
            <a:ext cx="8280920" cy="3785652"/>
          </a:xfrm>
          <a:prstGeom prst="rect">
            <a:avLst/>
          </a:prstGeom>
          <a:solidFill>
            <a:schemeClr val="bg1"/>
          </a:solidFill>
          <a:ln w="76200">
            <a:solidFill>
              <a:srgbClr val="FFCCCC"/>
            </a:solidFill>
          </a:ln>
        </p:spPr>
        <p:txBody>
          <a:bodyPr wrap="square" rtlCol="0">
            <a:spAutoFit/>
          </a:bodyPr>
          <a:lstStyle/>
          <a:p>
            <a:endParaRPr lang="es-MX" sz="2000" dirty="0" smtClean="0">
              <a:latin typeface="Century Gothic" pitchFamily="34" charset="0"/>
            </a:endParaRPr>
          </a:p>
          <a:p>
            <a:r>
              <a:rPr lang="es-MX" sz="2000" dirty="0" smtClean="0">
                <a:latin typeface="Century Gothic" pitchFamily="34" charset="0"/>
              </a:rPr>
              <a:t>-</a:t>
            </a:r>
            <a:r>
              <a:rPr lang="es-MX" sz="2000" dirty="0">
                <a:latin typeface="Century Gothic" pitchFamily="34" charset="0"/>
              </a:rPr>
              <a:t>La enseñanza debe centrarse en el desarrollo de capacidades formales, operativas y no en la transmisión de contenidos. Son aquellas las que potencian la capacidad del individuo para un aprendizaje permanente </a:t>
            </a:r>
            <a:endParaRPr lang="es-MX" sz="2000" dirty="0" smtClean="0">
              <a:latin typeface="Century Gothic" pitchFamily="34" charset="0"/>
            </a:endParaRPr>
          </a:p>
          <a:p>
            <a:endParaRPr lang="es-MX" sz="2000" dirty="0" smtClean="0">
              <a:latin typeface="Century Gothic" pitchFamily="34" charset="0"/>
            </a:endParaRPr>
          </a:p>
          <a:p>
            <a:r>
              <a:rPr lang="es-MX" sz="2000" dirty="0" smtClean="0">
                <a:latin typeface="Century Gothic" pitchFamily="34" charset="0"/>
              </a:rPr>
              <a:t>-</a:t>
            </a:r>
            <a:r>
              <a:rPr lang="es-MX" sz="2000" dirty="0">
                <a:latin typeface="Century Gothic" pitchFamily="34" charset="0"/>
              </a:rPr>
              <a:t>El egocentrismo natural del niño/a en su desarrollo espontáneo se corrige </a:t>
            </a:r>
            <a:r>
              <a:rPr lang="es-MX" sz="2000" dirty="0" smtClean="0">
                <a:latin typeface="Century Gothic" pitchFamily="34" charset="0"/>
              </a:rPr>
              <a:t>mediante </a:t>
            </a:r>
            <a:r>
              <a:rPr lang="es-MX" sz="2000" dirty="0">
                <a:latin typeface="Century Gothic" pitchFamily="34" charset="0"/>
              </a:rPr>
              <a:t>el </a:t>
            </a:r>
            <a:r>
              <a:rPr lang="es-MX" sz="2000" dirty="0" smtClean="0">
                <a:latin typeface="Century Gothic" pitchFamily="34" charset="0"/>
              </a:rPr>
              <a:t>contacto  </a:t>
            </a:r>
            <a:r>
              <a:rPr lang="es-MX" sz="2000" dirty="0">
                <a:latin typeface="Century Gothic" pitchFamily="34" charset="0"/>
              </a:rPr>
              <a:t>con la </a:t>
            </a:r>
            <a:r>
              <a:rPr lang="es-MX" sz="2000" dirty="0" smtClean="0">
                <a:latin typeface="Century Gothic" pitchFamily="34" charset="0"/>
              </a:rPr>
              <a:t>realidad.</a:t>
            </a:r>
          </a:p>
          <a:p>
            <a:endParaRPr lang="es-MX" sz="2000" dirty="0" smtClean="0">
              <a:latin typeface="Century Gothic" pitchFamily="34" charset="0"/>
            </a:endParaRPr>
          </a:p>
          <a:p>
            <a:r>
              <a:rPr lang="es-MX" sz="2000" dirty="0" smtClean="0">
                <a:latin typeface="Century Gothic" pitchFamily="34" charset="0"/>
              </a:rPr>
              <a:t> </a:t>
            </a:r>
            <a:r>
              <a:rPr lang="es-MX" sz="2000" dirty="0">
                <a:latin typeface="Century Gothic" pitchFamily="34" charset="0"/>
              </a:rPr>
              <a:t>Este principio implica fomentar tanto el conflicto cognitivo y el contraste de pareceres como la elaboración compartida, el trabajo en grupo y cooperación entre iguales. </a:t>
            </a:r>
          </a:p>
        </p:txBody>
      </p:sp>
    </p:spTree>
    <p:extLst>
      <p:ext uri="{BB962C8B-B14F-4D97-AF65-F5344CB8AC3E}">
        <p14:creationId xmlns:p14="http://schemas.microsoft.com/office/powerpoint/2010/main" val="2979366337"/>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s-media-cache-ak0.pinimg.com/736x/8d/39/ff/8d39ff08573892bd64e37ef92263e6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14" y="20864"/>
            <a:ext cx="9126985" cy="6837136"/>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457200" y="485800"/>
            <a:ext cx="8229600" cy="1143000"/>
          </a:xfrm>
          <a:solidFill>
            <a:schemeClr val="bg1"/>
          </a:solidFill>
          <a:ln w="76200">
            <a:solidFill>
              <a:srgbClr val="CCECFF"/>
            </a:solidFill>
          </a:ln>
        </p:spPr>
        <p:txBody>
          <a:bodyPr>
            <a:normAutofit/>
          </a:bodyPr>
          <a:lstStyle/>
          <a:p>
            <a:r>
              <a:rPr lang="es-MX" sz="3200" dirty="0" smtClean="0">
                <a:latin typeface="Century Schoolbook" pitchFamily="18" charset="0"/>
              </a:rPr>
              <a:t>La </a:t>
            </a:r>
            <a:r>
              <a:rPr lang="es-MX" sz="3200" dirty="0">
                <a:latin typeface="Century Schoolbook" pitchFamily="18" charset="0"/>
              </a:rPr>
              <a:t>incorporación del concepto de cultura</a:t>
            </a:r>
          </a:p>
        </p:txBody>
      </p:sp>
      <p:sp>
        <p:nvSpPr>
          <p:cNvPr id="3" name="2 Rectángulo"/>
          <p:cNvSpPr/>
          <p:nvPr/>
        </p:nvSpPr>
        <p:spPr>
          <a:xfrm>
            <a:off x="20976" y="1854382"/>
            <a:ext cx="3830944" cy="4093428"/>
          </a:xfrm>
          <a:prstGeom prst="rect">
            <a:avLst/>
          </a:prstGeom>
          <a:solidFill>
            <a:schemeClr val="bg1"/>
          </a:solidFill>
          <a:ln w="76200">
            <a:solidFill>
              <a:srgbClr val="FF99CC"/>
            </a:solidFill>
          </a:ln>
        </p:spPr>
        <p:txBody>
          <a:bodyPr wrap="square">
            <a:spAutoFit/>
          </a:bodyPr>
          <a:lstStyle/>
          <a:p>
            <a:r>
              <a:rPr lang="es-MX" sz="2000" dirty="0">
                <a:latin typeface="Century Gothic" pitchFamily="34" charset="0"/>
              </a:rPr>
              <a:t>Para VIGOTSKY, como después para BRUNER, así como para toda la sociología constructivista, el desarrollo filogenético y ontogenético del ser humano está mediado por la cultura y sólo la impregnación social y cultural del psiquismo ha provocado la diferenciación humana a lo largo de la historia.</a:t>
            </a:r>
          </a:p>
        </p:txBody>
      </p:sp>
      <p:sp>
        <p:nvSpPr>
          <p:cNvPr id="4" name="3 Rectángulo"/>
          <p:cNvSpPr/>
          <p:nvPr/>
        </p:nvSpPr>
        <p:spPr>
          <a:xfrm>
            <a:off x="3851920" y="2200828"/>
            <a:ext cx="4971999" cy="4708981"/>
          </a:xfrm>
          <a:prstGeom prst="rect">
            <a:avLst/>
          </a:prstGeom>
          <a:solidFill>
            <a:schemeClr val="bg1"/>
          </a:solidFill>
          <a:ln w="76200">
            <a:solidFill>
              <a:srgbClr val="FF99FF"/>
            </a:solidFill>
          </a:ln>
        </p:spPr>
        <p:txBody>
          <a:bodyPr wrap="square">
            <a:spAutoFit/>
          </a:bodyPr>
          <a:lstStyle/>
          <a:p>
            <a:r>
              <a:rPr lang="es-MX" sz="2000" dirty="0">
                <a:latin typeface="Century Gothic" pitchFamily="34" charset="0"/>
              </a:rPr>
              <a:t>Por otra parte, los intercambios espontáneos o facilitados del niño/a con su entorno físico no son en ningún caso, como parece desprenderse del planteamiento piagetiano, intercambios puramente físicos, independientes de mediación cultural. Por el contrario, las formas, colores, estructura, configuración espacial y temporal de los objetos y sistemas físicos que componen el contexto de la experiencia espontánea o individual del niño/a responden a una intencionalidad social y cultural más o menos explícita. </a:t>
            </a:r>
          </a:p>
        </p:txBody>
      </p:sp>
    </p:spTree>
    <p:extLst>
      <p:ext uri="{BB962C8B-B14F-4D97-AF65-F5344CB8AC3E}">
        <p14:creationId xmlns:p14="http://schemas.microsoft.com/office/powerpoint/2010/main" val="280953273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thumbs.dreamstime.com/z/pasteles-bonitos-32272492.jpg"/>
          <p:cNvPicPr>
            <a:picLocks noChangeAspect="1" noChangeArrowheads="1"/>
          </p:cNvPicPr>
          <p:nvPr/>
        </p:nvPicPr>
        <p:blipFill rotWithShape="1">
          <a:blip r:embed="rId2">
            <a:extLst>
              <a:ext uri="{28A0092B-C50C-407E-A947-70E740481C1C}">
                <a14:useLocalDpi xmlns:a14="http://schemas.microsoft.com/office/drawing/2010/main" val="0"/>
              </a:ext>
            </a:extLst>
          </a:blip>
          <a:srcRect b="6709"/>
          <a:stretch/>
        </p:blipFill>
        <p:spPr bwMode="auto">
          <a:xfrm>
            <a:off x="-11736" y="0"/>
            <a:ext cx="9143560" cy="6930444"/>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solidFill>
            <a:schemeClr val="bg1"/>
          </a:solidFill>
          <a:ln w="76200">
            <a:solidFill>
              <a:srgbClr val="CCCCFF"/>
            </a:solidFill>
          </a:ln>
        </p:spPr>
        <p:txBody>
          <a:bodyPr>
            <a:normAutofit/>
          </a:bodyPr>
          <a:lstStyle/>
          <a:p>
            <a:r>
              <a:rPr lang="es-MX" sz="3200" dirty="0" smtClean="0">
                <a:latin typeface="Century Schoolbook" pitchFamily="18" charset="0"/>
              </a:rPr>
              <a:t>Aprender </a:t>
            </a:r>
            <a:r>
              <a:rPr lang="es-MX" sz="3200" dirty="0">
                <a:latin typeface="Century Schoolbook" pitchFamily="18" charset="0"/>
              </a:rPr>
              <a:t>la cultura</a:t>
            </a:r>
          </a:p>
        </p:txBody>
      </p:sp>
      <p:sp>
        <p:nvSpPr>
          <p:cNvPr id="3" name="2 Rectángulo"/>
          <p:cNvSpPr/>
          <p:nvPr/>
        </p:nvSpPr>
        <p:spPr>
          <a:xfrm>
            <a:off x="179512" y="1556792"/>
            <a:ext cx="4104456" cy="2554545"/>
          </a:xfrm>
          <a:prstGeom prst="rect">
            <a:avLst/>
          </a:prstGeom>
          <a:solidFill>
            <a:schemeClr val="bg1"/>
          </a:solidFill>
          <a:ln w="76200">
            <a:solidFill>
              <a:srgbClr val="FFFF99"/>
            </a:solidFill>
          </a:ln>
        </p:spPr>
        <p:txBody>
          <a:bodyPr wrap="square">
            <a:spAutoFit/>
          </a:bodyPr>
          <a:lstStyle/>
          <a:p>
            <a:r>
              <a:rPr lang="es-MX" sz="2000" dirty="0">
                <a:latin typeface="Century Gothic" pitchFamily="34" charset="0"/>
              </a:rPr>
              <a:t>Tanto VIGOTSKY como BRUNER vuelven la mirada al aprendizaje espontáneo, cotidiano, que realiza el niño/a en su experiencia vital para encontrar los modelos que pueden orientar el aprendizaje sistemático en el aula.</a:t>
            </a:r>
          </a:p>
        </p:txBody>
      </p:sp>
      <p:sp>
        <p:nvSpPr>
          <p:cNvPr id="4" name="3 Rectángulo"/>
          <p:cNvSpPr/>
          <p:nvPr/>
        </p:nvSpPr>
        <p:spPr>
          <a:xfrm>
            <a:off x="4572000" y="1841242"/>
            <a:ext cx="4572000" cy="5016758"/>
          </a:xfrm>
          <a:prstGeom prst="rect">
            <a:avLst/>
          </a:prstGeom>
          <a:solidFill>
            <a:schemeClr val="bg1"/>
          </a:solidFill>
          <a:ln w="76200">
            <a:solidFill>
              <a:srgbClr val="FFCC99"/>
            </a:solidFill>
          </a:ln>
        </p:spPr>
        <p:txBody>
          <a:bodyPr>
            <a:spAutoFit/>
          </a:bodyPr>
          <a:lstStyle/>
          <a:p>
            <a:r>
              <a:rPr lang="es-MX" sz="2000" dirty="0">
                <a:latin typeface="Century Gothic" pitchFamily="34" charset="0"/>
              </a:rPr>
              <a:t>Es claramente un proceso de aprendizaje guiado, apoyado por el adulto, cuyo objetivo es el traspaso de competencias desde éste al niño/a. De la misma manera, en el aprendizaje sistemático en la escuela se puede provocar la delegación de competencias en el manejo de la cultura del docente al aprendiz mediante un proceso progresivo y consecuente de apoyos provisionales y la asunción paulatina de competencias y responsabilidades por parte del alumno/a. </a:t>
            </a:r>
          </a:p>
        </p:txBody>
      </p:sp>
    </p:spTree>
    <p:extLst>
      <p:ext uri="{BB962C8B-B14F-4D97-AF65-F5344CB8AC3E}">
        <p14:creationId xmlns:p14="http://schemas.microsoft.com/office/powerpoint/2010/main" val="367091506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kasecupcakes.260mb.net/imagenes/FOND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89" y="-23573"/>
            <a:ext cx="9144000" cy="6823131"/>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solidFill>
            <a:schemeClr val="bg1"/>
          </a:solidFill>
          <a:ln w="76200">
            <a:solidFill>
              <a:srgbClr val="99CCFF"/>
            </a:solidFill>
          </a:ln>
        </p:spPr>
        <p:txBody>
          <a:bodyPr>
            <a:normAutofit/>
          </a:bodyPr>
          <a:lstStyle/>
          <a:p>
            <a:r>
              <a:rPr lang="es-MX" sz="3200" dirty="0" smtClean="0">
                <a:latin typeface="Century Schoolbook" pitchFamily="18" charset="0"/>
              </a:rPr>
              <a:t>Cultura </a:t>
            </a:r>
            <a:r>
              <a:rPr lang="es-MX" sz="3200" dirty="0">
                <a:latin typeface="Century Schoolbook" pitchFamily="18" charset="0"/>
              </a:rPr>
              <a:t>académica y cultura experiencial</a:t>
            </a:r>
          </a:p>
        </p:txBody>
      </p:sp>
      <p:sp>
        <p:nvSpPr>
          <p:cNvPr id="3" name="2 Rectángulo"/>
          <p:cNvSpPr/>
          <p:nvPr/>
        </p:nvSpPr>
        <p:spPr>
          <a:xfrm>
            <a:off x="323528" y="1916832"/>
            <a:ext cx="3960440" cy="3170099"/>
          </a:xfrm>
          <a:prstGeom prst="rect">
            <a:avLst/>
          </a:prstGeom>
          <a:solidFill>
            <a:schemeClr val="bg1"/>
          </a:solidFill>
          <a:ln w="76200">
            <a:solidFill>
              <a:srgbClr val="FF9966"/>
            </a:solidFill>
          </a:ln>
        </p:spPr>
        <p:txBody>
          <a:bodyPr wrap="square">
            <a:spAutoFit/>
          </a:bodyPr>
          <a:lstStyle/>
          <a:p>
            <a:r>
              <a:rPr lang="es-MX" sz="2000" dirty="0">
                <a:latin typeface="Century Gothic" pitchFamily="34" charset="0"/>
              </a:rPr>
              <a:t>aquella que utiliza para interpretar y resolver los problemas de su vida cotidiana: memoria semántica experiencial </a:t>
            </a:r>
            <a:r>
              <a:rPr lang="es-MX" sz="2000" dirty="0" smtClean="0">
                <a:latin typeface="Century Gothic" pitchFamily="34" charset="0"/>
              </a:rPr>
              <a:t>. </a:t>
            </a:r>
          </a:p>
          <a:p>
            <a:r>
              <a:rPr lang="es-MX" sz="2000" dirty="0" smtClean="0">
                <a:latin typeface="Century Gothic" pitchFamily="34" charset="0"/>
              </a:rPr>
              <a:t>y </a:t>
            </a:r>
            <a:r>
              <a:rPr lang="es-MX" sz="2000" dirty="0">
                <a:latin typeface="Century Gothic" pitchFamily="34" charset="0"/>
              </a:rPr>
              <a:t>aquella que se usa para interpretar y responder las demandas de la vida académica: memoria semántica académica</a:t>
            </a:r>
          </a:p>
        </p:txBody>
      </p:sp>
      <p:sp>
        <p:nvSpPr>
          <p:cNvPr id="4" name="3 Rectángulo"/>
          <p:cNvSpPr/>
          <p:nvPr/>
        </p:nvSpPr>
        <p:spPr>
          <a:xfrm>
            <a:off x="4572000" y="2977078"/>
            <a:ext cx="4572000" cy="3785652"/>
          </a:xfrm>
          <a:prstGeom prst="rect">
            <a:avLst/>
          </a:prstGeom>
          <a:solidFill>
            <a:schemeClr val="bg1"/>
          </a:solidFill>
          <a:ln w="76200">
            <a:solidFill>
              <a:srgbClr val="FF9999"/>
            </a:solidFill>
          </a:ln>
        </p:spPr>
        <p:txBody>
          <a:bodyPr>
            <a:spAutoFit/>
          </a:bodyPr>
          <a:lstStyle/>
          <a:p>
            <a:r>
              <a:rPr lang="es-MX" sz="2000" dirty="0">
                <a:latin typeface="Century Gothic" pitchFamily="34" charset="0"/>
              </a:rPr>
              <a:t>El modelo de aprendizaje promovido por el movimiento progresista de la escuela activa resuelve con bastante éxito el problema de la motivación, pero deja pendiente el tema de la adquisición de la cultura, de los instrumentos culturales que necesita el hombre para desenvolverse de manera relativamente autónoma en el complejo mundo actual.</a:t>
            </a:r>
          </a:p>
        </p:txBody>
      </p:sp>
    </p:spTree>
    <p:extLst>
      <p:ext uri="{BB962C8B-B14F-4D97-AF65-F5344CB8AC3E}">
        <p14:creationId xmlns:p14="http://schemas.microsoft.com/office/powerpoint/2010/main" val="1356379702"/>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3210" cy="6865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solidFill>
            <a:schemeClr val="bg1"/>
          </a:solidFill>
          <a:ln w="57150">
            <a:solidFill>
              <a:srgbClr val="66CCFF"/>
            </a:solidFill>
          </a:ln>
        </p:spPr>
        <p:txBody>
          <a:bodyPr>
            <a:normAutofit/>
          </a:bodyPr>
          <a:lstStyle/>
          <a:p>
            <a:r>
              <a:rPr lang="es-MX" sz="3200" dirty="0" smtClean="0">
                <a:latin typeface="Century Schoolbook" pitchFamily="18" charset="0"/>
              </a:rPr>
              <a:t>Realidad</a:t>
            </a:r>
            <a:r>
              <a:rPr lang="es-MX" sz="3200" dirty="0">
                <a:latin typeface="Century Schoolbook" pitchFamily="18" charset="0"/>
              </a:rPr>
              <a:t>, ciencia y cultura</a:t>
            </a:r>
          </a:p>
        </p:txBody>
      </p:sp>
      <p:sp>
        <p:nvSpPr>
          <p:cNvPr id="3" name="2 Rectángulo"/>
          <p:cNvSpPr/>
          <p:nvPr/>
        </p:nvSpPr>
        <p:spPr>
          <a:xfrm>
            <a:off x="1835696" y="2060848"/>
            <a:ext cx="5472608" cy="3170099"/>
          </a:xfrm>
          <a:prstGeom prst="rect">
            <a:avLst/>
          </a:prstGeom>
          <a:solidFill>
            <a:schemeClr val="bg1"/>
          </a:solidFill>
          <a:ln w="76200">
            <a:solidFill>
              <a:srgbClr val="FF6699"/>
            </a:solidFill>
          </a:ln>
        </p:spPr>
        <p:txBody>
          <a:bodyPr wrap="square">
            <a:spAutoFit/>
          </a:bodyPr>
          <a:lstStyle/>
          <a:p>
            <a:r>
              <a:rPr lang="es-MX" sz="2000" dirty="0" smtClean="0">
                <a:latin typeface="Century Gothic" pitchFamily="34" charset="0"/>
              </a:rPr>
              <a:t>El mundo real no es un contexto fijo, no es sólo ni principalmente el universo físico. El mundo que rodea el desarrollo del niño/a es hoy, más que nunca, una clara construcción social donde las personas, objetos, espacios y creaciones culturales políticas o sociales adquieren un sentido peculiar, en virtud de las coordenadas sociales e históricas que determinan su configuración. </a:t>
            </a:r>
            <a:endParaRPr lang="es-MX" sz="2000" dirty="0">
              <a:latin typeface="Century Gothic" pitchFamily="34" charset="0"/>
            </a:endParaRPr>
          </a:p>
        </p:txBody>
      </p:sp>
    </p:spTree>
    <p:extLst>
      <p:ext uri="{BB962C8B-B14F-4D97-AF65-F5344CB8AC3E}">
        <p14:creationId xmlns:p14="http://schemas.microsoft.com/office/powerpoint/2010/main" val="1144067266"/>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12290" name="Picture 2" descr="http://png.clipart.me/graphics/previews/154/seamless-vintage-heart-background-in-pretty-colors-great-for-baby-valentine-s-day-mother-s-day-wedding-scrapbook-surface_1541680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980"/>
            <a:ext cx="9144000" cy="6948264"/>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1259632" y="1556792"/>
            <a:ext cx="5302199" cy="1569660"/>
          </a:xfrm>
          <a:prstGeom prst="rect">
            <a:avLst/>
          </a:prstGeom>
          <a:solidFill>
            <a:schemeClr val="bg1"/>
          </a:solidFill>
          <a:ln w="76200">
            <a:solidFill>
              <a:srgbClr val="66CCFF"/>
            </a:solidFill>
          </a:ln>
        </p:spPr>
        <p:txBody>
          <a:bodyPr wrap="square">
            <a:spAutoFit/>
          </a:bodyPr>
          <a:lstStyle/>
          <a:p>
            <a:r>
              <a:rPr lang="es-MX" sz="2400" dirty="0" smtClean="0">
                <a:latin typeface="Century Gothic" pitchFamily="34" charset="0"/>
              </a:rPr>
              <a:t>la ciencia es considerada como un proceso humano y socialmente condicionado de producción de conocimiento. </a:t>
            </a:r>
            <a:endParaRPr lang="es-MX" sz="2400" dirty="0">
              <a:latin typeface="Century Gothic" pitchFamily="34" charset="0"/>
            </a:endParaRPr>
          </a:p>
        </p:txBody>
      </p:sp>
      <p:sp>
        <p:nvSpPr>
          <p:cNvPr id="5" name="4 Rectángulo"/>
          <p:cNvSpPr/>
          <p:nvPr/>
        </p:nvSpPr>
        <p:spPr>
          <a:xfrm>
            <a:off x="1971938" y="3356992"/>
            <a:ext cx="5696406" cy="2308324"/>
          </a:xfrm>
          <a:prstGeom prst="rect">
            <a:avLst/>
          </a:prstGeom>
          <a:solidFill>
            <a:schemeClr val="bg1"/>
          </a:solidFill>
          <a:ln w="76200">
            <a:solidFill>
              <a:srgbClr val="66FFFF"/>
            </a:solidFill>
          </a:ln>
        </p:spPr>
        <p:txBody>
          <a:bodyPr wrap="square">
            <a:spAutoFit/>
          </a:bodyPr>
          <a:lstStyle/>
          <a:p>
            <a:r>
              <a:rPr lang="es-MX" sz="2400" dirty="0">
                <a:latin typeface="Century Gothic" pitchFamily="34" charset="0"/>
              </a:rPr>
              <a:t>La cultura se concibe como el conjunto de representaciones individuales, grupales y colectivas que dan sentido a los intercambios entre los miembros de una comunidad.</a:t>
            </a:r>
          </a:p>
        </p:txBody>
      </p:sp>
    </p:spTree>
    <p:extLst>
      <p:ext uri="{BB962C8B-B14F-4D97-AF65-F5344CB8AC3E}">
        <p14:creationId xmlns:p14="http://schemas.microsoft.com/office/powerpoint/2010/main" val="3169514308"/>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0" y="0"/>
            <a:ext cx="914884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683568" y="188640"/>
            <a:ext cx="8229600" cy="1359024"/>
          </a:xfrm>
          <a:solidFill>
            <a:schemeClr val="bg1"/>
          </a:solidFill>
          <a:ln w="76200">
            <a:solidFill>
              <a:srgbClr val="66FFFF"/>
            </a:solidFill>
          </a:ln>
        </p:spPr>
        <p:txBody>
          <a:bodyPr>
            <a:noAutofit/>
          </a:bodyPr>
          <a:lstStyle/>
          <a:p>
            <a:r>
              <a:rPr lang="es-MX" sz="2800" dirty="0" smtClean="0">
                <a:latin typeface="Century Schoolbook" pitchFamily="18" charset="0"/>
              </a:rPr>
              <a:t>El </a:t>
            </a:r>
            <a:r>
              <a:rPr lang="es-MX" sz="2800" dirty="0">
                <a:latin typeface="Century Schoolbook" pitchFamily="18" charset="0"/>
              </a:rPr>
              <a:t>aprendizaje relevante en la escuela. La reconstrucción del pensamiento y la acción del</a:t>
            </a:r>
            <a:br>
              <a:rPr lang="es-MX" sz="2800" dirty="0">
                <a:latin typeface="Century Schoolbook" pitchFamily="18" charset="0"/>
              </a:rPr>
            </a:br>
            <a:r>
              <a:rPr lang="es-MX" sz="2800" dirty="0">
                <a:latin typeface="Century Schoolbook" pitchFamily="18" charset="0"/>
              </a:rPr>
              <a:t>alumno/a</a:t>
            </a:r>
          </a:p>
        </p:txBody>
      </p:sp>
      <p:sp>
        <p:nvSpPr>
          <p:cNvPr id="3" name="2 Rectángulo"/>
          <p:cNvSpPr/>
          <p:nvPr/>
        </p:nvSpPr>
        <p:spPr>
          <a:xfrm>
            <a:off x="1835696" y="2631393"/>
            <a:ext cx="4860032" cy="2246769"/>
          </a:xfrm>
          <a:prstGeom prst="rect">
            <a:avLst/>
          </a:prstGeom>
          <a:solidFill>
            <a:schemeClr val="bg1"/>
          </a:solidFill>
          <a:ln w="76200">
            <a:solidFill>
              <a:srgbClr val="99FFCC"/>
            </a:solidFill>
          </a:ln>
        </p:spPr>
        <p:txBody>
          <a:bodyPr wrap="square">
            <a:spAutoFit/>
          </a:bodyPr>
          <a:lstStyle/>
          <a:p>
            <a:r>
              <a:rPr lang="es-MX" sz="2000" dirty="0">
                <a:latin typeface="Century Gothic" pitchFamily="34" charset="0"/>
              </a:rPr>
              <a:t>El </a:t>
            </a:r>
            <a:r>
              <a:rPr lang="es-MX" sz="2000" dirty="0" smtClean="0">
                <a:latin typeface="Century Gothic" pitchFamily="34" charset="0"/>
              </a:rPr>
              <a:t>alumno </a:t>
            </a:r>
            <a:r>
              <a:rPr lang="es-MX" sz="2000" dirty="0">
                <a:latin typeface="Century Gothic" pitchFamily="34" charset="0"/>
              </a:rPr>
              <a:t>se pone progresivamente en contacto con los productos más elaborados de la ciencia, el pensamiento y el arte, con la finalidad de incorporarlos como instrumentos valiosos para el análisis y solución de </a:t>
            </a:r>
            <a:r>
              <a:rPr lang="es-MX" sz="2000" dirty="0" smtClean="0">
                <a:latin typeface="Century Gothic" pitchFamily="34" charset="0"/>
              </a:rPr>
              <a:t>problemas. </a:t>
            </a:r>
          </a:p>
        </p:txBody>
      </p:sp>
    </p:spTree>
    <p:extLst>
      <p:ext uri="{BB962C8B-B14F-4D97-AF65-F5344CB8AC3E}">
        <p14:creationId xmlns:p14="http://schemas.microsoft.com/office/powerpoint/2010/main" val="1823088722"/>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TotalTime>
  <Words>1013</Words>
  <Application>Microsoft Office PowerPoint</Application>
  <PresentationFormat>Presentación en pantalla (4:3)</PresentationFormat>
  <Paragraphs>42</Paragraphs>
  <Slides>13</Slides>
  <Notes>0</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Tema de Office</vt:lpstr>
      <vt:lpstr>Comprender y transformar la enseñanza</vt:lpstr>
      <vt:lpstr>La didáctica operatoria</vt:lpstr>
      <vt:lpstr>Presentación de PowerPoint</vt:lpstr>
      <vt:lpstr>La incorporación del concepto de cultura</vt:lpstr>
      <vt:lpstr>Aprender la cultura</vt:lpstr>
      <vt:lpstr>Cultura académica y cultura experiencial</vt:lpstr>
      <vt:lpstr>Realidad, ciencia y cultura</vt:lpstr>
      <vt:lpstr>Presentación de PowerPoint</vt:lpstr>
      <vt:lpstr>El aprendizaje relevante en la escuela. La reconstrucción del pensamiento y la acción del alumno/a</vt:lpstr>
      <vt:lpstr>Estos conocimientos se incorporen como herramientas mentales, no sólo ni fundamentalmente en la estructura semántica académica que utiliza el alumno para resolver con éxito las demandas del aula, sino en su estructura semántica experiencial, el aprendizaje debe desarrollarse en un proceso de negociación de significados.  De esta forma, se provoca que los alumnos activen los esquemas y preconcepciones de su estructura semántica experiencial, para reafirmarlos o reconstruirlos a la luz del potencial cognitivo que representan los nuevos conceptos de la cultura y los conocimientos públicos con los que ahora se pone en contacto. </vt:lpstr>
      <vt:lpstr>La cultura experiencial del alumno/a como punto de partida del trabajo escolar</vt:lpstr>
      <vt:lpstr>Los espacios de conocimiento compartido en el aula</vt:lpstr>
      <vt:lpstr>Gracias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AcerMini</dc:creator>
  <cp:lastModifiedBy>AcerMini</cp:lastModifiedBy>
  <cp:revision>9</cp:revision>
  <dcterms:created xsi:type="dcterms:W3CDTF">2015-07-01T01:45:37Z</dcterms:created>
  <dcterms:modified xsi:type="dcterms:W3CDTF">2015-07-01T22:29:26Z</dcterms:modified>
</cp:coreProperties>
</file>