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F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7FCE60-7352-402A-A11C-7E7D7D9B8B64}" type="datetimeFigureOut">
              <a:rPr lang="es-ES" smtClean="0"/>
              <a:pPr/>
              <a:t>01/07/2015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684ACC-C23A-4F68-93DA-EE5F0F122E1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FCE60-7352-402A-A11C-7E7D7D9B8B64}" type="datetimeFigureOut">
              <a:rPr lang="es-ES" smtClean="0"/>
              <a:pPr/>
              <a:t>01/07/2015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84ACC-C23A-4F68-93DA-EE5F0F122E1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1026" name="Picture 2" descr="I:\fondo rosa lazos.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Rectángulo redondeado"/>
          <p:cNvSpPr/>
          <p:nvPr/>
        </p:nvSpPr>
        <p:spPr>
          <a:xfrm>
            <a:off x="2285984" y="1071546"/>
            <a:ext cx="4786346" cy="2428892"/>
          </a:xfrm>
          <a:prstGeom prst="roundRect">
            <a:avLst/>
          </a:prstGeom>
          <a:solidFill>
            <a:srgbClr val="FD0F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 PLANIFICACIÓN  EN EL JARDÍN DE </a:t>
            </a:r>
            <a:r>
              <a:rPr lang="es-ES" dirty="0" smtClean="0">
                <a:latin typeface="Century Gothic" pitchFamily="34" charset="0"/>
              </a:rPr>
              <a:t>INFANTES</a:t>
            </a:r>
          </a:p>
          <a:p>
            <a:pPr algn="ctr"/>
            <a:endParaRPr lang="es-ES" dirty="0" smtClean="0">
              <a:latin typeface="Century Gothic" pitchFamily="34" charset="0"/>
            </a:endParaRPr>
          </a:p>
          <a:p>
            <a:pPr algn="ctr"/>
            <a:r>
              <a:rPr lang="es-ES" dirty="0" smtClean="0">
                <a:latin typeface="Century Gothic" pitchFamily="34" charset="0"/>
              </a:rPr>
              <a:t>AUTOR: LAURA PITLUK</a:t>
            </a:r>
          </a:p>
          <a:p>
            <a:pPr algn="ctr"/>
            <a:endParaRPr lang="es-ES" dirty="0"/>
          </a:p>
        </p:txBody>
      </p:sp>
      <p:pic>
        <p:nvPicPr>
          <p:cNvPr id="6" name="5 Imagen" descr="30.jpg"/>
          <p:cNvPicPr>
            <a:picLocks noChangeAspect="1"/>
          </p:cNvPicPr>
          <p:nvPr/>
        </p:nvPicPr>
        <p:blipFill>
          <a:blip r:embed="rId3"/>
          <a:stretch>
            <a:fillRect/>
          </a:stretch>
        </p:blipFill>
        <p:spPr>
          <a:xfrm>
            <a:off x="785786" y="3357562"/>
            <a:ext cx="2928958" cy="18573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6 Imagen" descr="descarga (3).jpg"/>
          <p:cNvPicPr>
            <a:picLocks noChangeAspect="1"/>
          </p:cNvPicPr>
          <p:nvPr/>
        </p:nvPicPr>
        <p:blipFill>
          <a:blip r:embed="rId4"/>
          <a:stretch>
            <a:fillRect/>
          </a:stretch>
        </p:blipFill>
        <p:spPr>
          <a:xfrm>
            <a:off x="4572000" y="3214686"/>
            <a:ext cx="3071834" cy="2143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pic>
        <p:nvPicPr>
          <p:cNvPr id="6146" name="Picture 2" descr="E:\owls-leafs-20052547.jpg"/>
          <p:cNvPicPr>
            <a:picLocks noGrp="1" noChangeAspect="1" noChangeArrowheads="1"/>
          </p:cNvPicPr>
          <p:nvPr>
            <p:ph idx="1"/>
          </p:nvPr>
        </p:nvPicPr>
        <p:blipFill>
          <a:blip r:embed="rId2"/>
          <a:srcRect/>
          <a:stretch>
            <a:fillRect/>
          </a:stretch>
        </p:blipFill>
        <p:spPr bwMode="auto">
          <a:xfrm>
            <a:off x="0" y="0"/>
            <a:ext cx="9001156" cy="6858000"/>
          </a:xfrm>
          <a:prstGeom prst="rect">
            <a:avLst/>
          </a:prstGeom>
          <a:noFill/>
        </p:spPr>
      </p:pic>
      <p:sp>
        <p:nvSpPr>
          <p:cNvPr id="5" name="4 Rectángulo redondeado"/>
          <p:cNvSpPr/>
          <p:nvPr/>
        </p:nvSpPr>
        <p:spPr>
          <a:xfrm>
            <a:off x="2143108" y="285728"/>
            <a:ext cx="46434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dirty="0" smtClean="0"/>
              <a:t>El trabajo juego </a:t>
            </a:r>
            <a:endParaRPr lang="es-CR" dirty="0"/>
          </a:p>
        </p:txBody>
      </p:sp>
      <p:sp>
        <p:nvSpPr>
          <p:cNvPr id="6" name="5 Rectángulo redondeado"/>
          <p:cNvSpPr/>
          <p:nvPr/>
        </p:nvSpPr>
        <p:spPr>
          <a:xfrm>
            <a:off x="1643042" y="1214422"/>
            <a:ext cx="5572164" cy="342902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s-CR" dirty="0" smtClean="0"/>
              <a:t>Esta propuesta nace como otro modo de organizar y desarrollar el juego trabajo en el cual los niños trabajan en la preparación de materiales o producciones, partiendo de una experiencia directa, para luego desarrollar un juego dramático final (con aquellas producciones) en el grupo total. Actualmente se la denomina trabajo juego, para diferenciarla de la propuesta de juego trabajo desarrollada en el punto anterior.</a:t>
            </a:r>
            <a:endParaRPr lang="es-CR" dirty="0"/>
          </a:p>
        </p:txBody>
      </p:sp>
      <p:pic>
        <p:nvPicPr>
          <p:cNvPr id="7" name="6 Imagen" descr="1.jpg"/>
          <p:cNvPicPr>
            <a:picLocks noChangeAspect="1"/>
          </p:cNvPicPr>
          <p:nvPr/>
        </p:nvPicPr>
        <p:blipFill>
          <a:blip r:embed="rId3"/>
          <a:stretch>
            <a:fillRect/>
          </a:stretch>
        </p:blipFill>
        <p:spPr>
          <a:xfrm>
            <a:off x="285720" y="4786322"/>
            <a:ext cx="2643206" cy="1857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Imagen" descr="descarga (2).jpg"/>
          <p:cNvPicPr>
            <a:picLocks noChangeAspect="1"/>
          </p:cNvPicPr>
          <p:nvPr/>
        </p:nvPicPr>
        <p:blipFill>
          <a:blip r:embed="rId4"/>
          <a:stretch>
            <a:fillRect/>
          </a:stretch>
        </p:blipFill>
        <p:spPr>
          <a:xfrm>
            <a:off x="6072198" y="4643446"/>
            <a:ext cx="2786050" cy="19907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pic>
        <p:nvPicPr>
          <p:cNvPr id="4" name="3 Marcador de contenido" descr="superthumb.jpg"/>
          <p:cNvPicPr>
            <a:picLocks noGrp="1" noChangeAspect="1"/>
          </p:cNvPicPr>
          <p:nvPr>
            <p:ph idx="1"/>
          </p:nvPr>
        </p:nvPicPr>
        <p:blipFill>
          <a:blip r:embed="rId2"/>
          <a:stretch>
            <a:fillRect/>
          </a:stretch>
        </p:blipFill>
        <p:spPr>
          <a:xfrm>
            <a:off x="0" y="0"/>
            <a:ext cx="9144000" cy="6858000"/>
          </a:xfrm>
        </p:spPr>
      </p:pic>
      <p:sp>
        <p:nvSpPr>
          <p:cNvPr id="5" name="4 Rectángulo redondeado"/>
          <p:cNvSpPr/>
          <p:nvPr/>
        </p:nvSpPr>
        <p:spPr>
          <a:xfrm>
            <a:off x="2071670" y="428604"/>
            <a:ext cx="4572032" cy="785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R" dirty="0" smtClean="0"/>
              <a:t>El juego dramático</a:t>
            </a:r>
            <a:endParaRPr lang="es-CR" dirty="0"/>
          </a:p>
        </p:txBody>
      </p:sp>
      <p:sp>
        <p:nvSpPr>
          <p:cNvPr id="6" name="5 Rectángulo redondeado"/>
          <p:cNvSpPr/>
          <p:nvPr/>
        </p:nvSpPr>
        <p:spPr>
          <a:xfrm>
            <a:off x="1285852" y="1428736"/>
            <a:ext cx="6215106" cy="3500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R" dirty="0" smtClean="0"/>
              <a:t>Es un juego que implica la distribución de roles en función de la representación de situaciones desde el juego simbólico. Se desarrolla como parte de la propuesta de juego trabajo en el sector de dramatización, como parte del trabajo juego en la realización de los juegos en los cuales se dramatiza utilizando todos los materiales producidos, y como la modalidad más utilizada del juego centralizador.</a:t>
            </a:r>
            <a:endParaRPr lang="es-CR" dirty="0"/>
          </a:p>
        </p:txBody>
      </p:sp>
      <p:pic>
        <p:nvPicPr>
          <p:cNvPr id="7" name="6 Imagen" descr="descarga.jpg"/>
          <p:cNvPicPr>
            <a:picLocks noChangeAspect="1"/>
          </p:cNvPicPr>
          <p:nvPr/>
        </p:nvPicPr>
        <p:blipFill>
          <a:blip r:embed="rId3"/>
          <a:stretch>
            <a:fillRect/>
          </a:stretch>
        </p:blipFill>
        <p:spPr>
          <a:xfrm>
            <a:off x="857224" y="4429132"/>
            <a:ext cx="2962275" cy="1543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Imagen" descr="descarga (1).jpg"/>
          <p:cNvPicPr>
            <a:picLocks noChangeAspect="1"/>
          </p:cNvPicPr>
          <p:nvPr/>
        </p:nvPicPr>
        <p:blipFill>
          <a:blip r:embed="rId4"/>
          <a:stretch>
            <a:fillRect/>
          </a:stretch>
        </p:blipFill>
        <p:spPr>
          <a:xfrm>
            <a:off x="5572132" y="4286256"/>
            <a:ext cx="2571768"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pic>
        <p:nvPicPr>
          <p:cNvPr id="4" name="3 Marcador de contenido" descr="c1dd6f3cfd9cc02b1d6b05cc4fbd814c.jpg"/>
          <p:cNvPicPr>
            <a:picLocks noGrp="1" noChangeAspect="1"/>
          </p:cNvPicPr>
          <p:nvPr>
            <p:ph idx="1"/>
          </p:nvPr>
        </p:nvPicPr>
        <p:blipFill>
          <a:blip r:embed="rId2"/>
          <a:stretch>
            <a:fillRect/>
          </a:stretch>
        </p:blipFill>
        <p:spPr>
          <a:xfrm>
            <a:off x="0" y="0"/>
            <a:ext cx="9144000" cy="6858000"/>
          </a:xfrm>
        </p:spPr>
      </p:pic>
      <p:sp>
        <p:nvSpPr>
          <p:cNvPr id="5" name="4 Rectángulo redondeado"/>
          <p:cNvSpPr/>
          <p:nvPr/>
        </p:nvSpPr>
        <p:spPr>
          <a:xfrm>
            <a:off x="2214546" y="357166"/>
            <a:ext cx="4500594" cy="7143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R" dirty="0" smtClean="0"/>
              <a:t>Los talleres</a:t>
            </a:r>
            <a:endParaRPr lang="es-CR" dirty="0"/>
          </a:p>
        </p:txBody>
      </p:sp>
      <p:sp>
        <p:nvSpPr>
          <p:cNvPr id="6" name="5 Rectángulo redondeado"/>
          <p:cNvSpPr/>
          <p:nvPr/>
        </p:nvSpPr>
        <p:spPr>
          <a:xfrm>
            <a:off x="1643042" y="1357298"/>
            <a:ext cx="5786478" cy="35004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CR" dirty="0" smtClean="0"/>
              <a:t>Los talleres implican una organización particular de las propuestas en función de la tarea en pequeños grupos alternada con el trabajo individual y en el grupo total, buscando momentos de reflexión alrededor de una tarea que tiende al trabajo sobre los contenidos, desde la mirada de la conformación de lo grupal, y la puesta en marcha de producciones compartidas, aprendiendo desde el placer y el juego. </a:t>
            </a:r>
            <a:endParaRPr lang="es-CR" dirty="0"/>
          </a:p>
        </p:txBody>
      </p:sp>
      <p:pic>
        <p:nvPicPr>
          <p:cNvPr id="7" name="6 Imagen" descr="talleres_infantiles_villa_del_libro3G.jpg"/>
          <p:cNvPicPr>
            <a:picLocks noChangeAspect="1"/>
          </p:cNvPicPr>
          <p:nvPr/>
        </p:nvPicPr>
        <p:blipFill>
          <a:blip r:embed="rId3"/>
          <a:stretch>
            <a:fillRect/>
          </a:stretch>
        </p:blipFill>
        <p:spPr>
          <a:xfrm>
            <a:off x="4357686" y="4286256"/>
            <a:ext cx="3786214" cy="235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descr="I:\2da_ed_x_6iTDCuQ4OIbR.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4 Rectángulo redondeado"/>
          <p:cNvSpPr/>
          <p:nvPr/>
        </p:nvSpPr>
        <p:spPr>
          <a:xfrm>
            <a:off x="1857356" y="571480"/>
            <a:ext cx="5500726" cy="30003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dirty="0" smtClean="0">
                <a:latin typeface="Century Gothic" pitchFamily="34" charset="0"/>
              </a:rPr>
              <a:t>Hoy de organización de propuestas con mayor o menor presencia de componentes lúdicos, y replantear el modo de implementar las propuestas basadas en el juego: el juego trabajo, el trabajo juego, el juego darse hace particularmente necesario trabajar desde las diferentes posibilidades mático, el juego centralizador y los talleres. Cada docente puede decidir cuáles de estas propuestas desarrollar con sus alumnos y qué peculiar organización.</a:t>
            </a:r>
            <a:endParaRPr lang="es-ES" sz="1600" dirty="0">
              <a:latin typeface="Century Gothic" pitchFamily="34" charset="0"/>
            </a:endParaRPr>
          </a:p>
        </p:txBody>
      </p:sp>
      <p:pic>
        <p:nvPicPr>
          <p:cNvPr id="6" name="5 Imagen" descr="rrhh_tmb.jpg"/>
          <p:cNvPicPr>
            <a:picLocks noChangeAspect="1"/>
          </p:cNvPicPr>
          <p:nvPr/>
        </p:nvPicPr>
        <p:blipFill>
          <a:blip r:embed="rId3"/>
          <a:stretch>
            <a:fillRect/>
          </a:stretch>
        </p:blipFill>
        <p:spPr>
          <a:xfrm>
            <a:off x="2428860" y="3786190"/>
            <a:ext cx="3810000" cy="2733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Rectángulo redondeado"/>
          <p:cNvSpPr/>
          <p:nvPr/>
        </p:nvSpPr>
        <p:spPr>
          <a:xfrm>
            <a:off x="2071670" y="928670"/>
            <a:ext cx="35719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5" name="Picture 3" descr="I:\34e70d679d5aa36e9695200b1205401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8" name="7 Rectángulo redondeado"/>
          <p:cNvSpPr/>
          <p:nvPr/>
        </p:nvSpPr>
        <p:spPr>
          <a:xfrm>
            <a:off x="1857356" y="1214422"/>
            <a:ext cx="5214974" cy="292895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El juego trabajo es una de las actividades fundentes de la tarea en el Jardín de Infantes, fuente de riqueza y de propuestas alternativas basada en el respeto por la diversidad de intereses de los niños pequeños. </a:t>
            </a:r>
            <a:endParaRPr lang="es-ES" dirty="0"/>
          </a:p>
        </p:txBody>
      </p:sp>
      <p:sp>
        <p:nvSpPr>
          <p:cNvPr id="9" name="8 Rectángulo redondeado"/>
          <p:cNvSpPr/>
          <p:nvPr/>
        </p:nvSpPr>
        <p:spPr>
          <a:xfrm>
            <a:off x="2012840" y="285728"/>
            <a:ext cx="4857784" cy="8572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El sentido del juego trabajo en la actualidad: cambios y permanencias </a:t>
            </a:r>
            <a:endParaRPr lang="es-ES" dirty="0"/>
          </a:p>
        </p:txBody>
      </p:sp>
      <p:pic>
        <p:nvPicPr>
          <p:cNvPr id="7" name="6 Imagen" descr="images (1).jpg"/>
          <p:cNvPicPr>
            <a:picLocks noChangeAspect="1"/>
          </p:cNvPicPr>
          <p:nvPr/>
        </p:nvPicPr>
        <p:blipFill>
          <a:blip r:embed="rId3"/>
          <a:stretch>
            <a:fillRect/>
          </a:stretch>
        </p:blipFill>
        <p:spPr>
          <a:xfrm>
            <a:off x="714347" y="3571876"/>
            <a:ext cx="2056205" cy="2286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9 Imagen" descr="images (2).jpg"/>
          <p:cNvPicPr>
            <a:picLocks noChangeAspect="1"/>
          </p:cNvPicPr>
          <p:nvPr/>
        </p:nvPicPr>
        <p:blipFill>
          <a:blip r:embed="rId4"/>
          <a:stretch>
            <a:fillRect/>
          </a:stretch>
        </p:blipFill>
        <p:spPr>
          <a:xfrm>
            <a:off x="4357686" y="3643314"/>
            <a:ext cx="3044358"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descr="I:\72d9be1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4 Rectángulo redondeado"/>
          <p:cNvSpPr/>
          <p:nvPr/>
        </p:nvSpPr>
        <p:spPr>
          <a:xfrm>
            <a:off x="1428728" y="714356"/>
            <a:ext cx="6000792" cy="35719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dirty="0" smtClean="0"/>
              <a:t>*Es una de las propuestas que tiene vigencia en el devenir histórico y en la actualidad del Jardín de Infantes, cuyos fundamentos y propuestas siguen manteniendo su presencia teórica y práctica. </a:t>
            </a:r>
          </a:p>
          <a:p>
            <a:pPr algn="just"/>
            <a:endParaRPr lang="es-ES" dirty="0" smtClean="0"/>
          </a:p>
          <a:p>
            <a:pPr algn="just"/>
            <a:r>
              <a:rPr lang="es-ES" dirty="0" smtClean="0"/>
              <a:t>* El juego trabajo es, entonces, una propuesta de actividad que se basa en la organización de diferentes sectores de juego en los cuales se desarrollan diversas propuestas; éstas se vinculan con diferentes áreas del conocimiento y ejes, a fin de presentar la posibilidad de que los niños elijan según sus intereses a qué sector incorporarse a jugar. </a:t>
            </a:r>
            <a:endParaRPr lang="es-ES" dirty="0"/>
          </a:p>
        </p:txBody>
      </p:sp>
      <p:pic>
        <p:nvPicPr>
          <p:cNvPr id="6" name="5 Imagen" descr="Metodologia.png"/>
          <p:cNvPicPr>
            <a:picLocks noChangeAspect="1"/>
          </p:cNvPicPr>
          <p:nvPr/>
        </p:nvPicPr>
        <p:blipFill>
          <a:blip r:embed="rId3"/>
          <a:stretch>
            <a:fillRect/>
          </a:stretch>
        </p:blipFill>
        <p:spPr>
          <a:xfrm>
            <a:off x="2643174" y="4429132"/>
            <a:ext cx="4000528" cy="22820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r>
              <a:rPr lang="es-ES" smtClean="0"/>
              <a:t>FEEEEE</a:t>
            </a:r>
            <a:endParaRPr lang="es-ES" dirty="0"/>
          </a:p>
        </p:txBody>
      </p:sp>
      <p:pic>
        <p:nvPicPr>
          <p:cNvPr id="1026" name="Picture 2" descr="E:\4855512067776165javlyHmVc_large.jpg"/>
          <p:cNvPicPr>
            <a:picLocks noChangeAspect="1" noChangeArrowheads="1"/>
          </p:cNvPicPr>
          <p:nvPr/>
        </p:nvPicPr>
        <p:blipFill>
          <a:blip r:embed="rId2"/>
          <a:srcRect/>
          <a:stretch>
            <a:fillRect/>
          </a:stretch>
        </p:blipFill>
        <p:spPr bwMode="auto">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pic>
      <p:sp>
        <p:nvSpPr>
          <p:cNvPr id="5" name="4 Rectángulo redondeado"/>
          <p:cNvSpPr/>
          <p:nvPr/>
        </p:nvSpPr>
        <p:spPr>
          <a:xfrm>
            <a:off x="2143108" y="214290"/>
            <a:ext cx="4357718"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R" dirty="0" smtClean="0"/>
              <a:t>Los sectores más conocidos son: </a:t>
            </a:r>
            <a:endParaRPr lang="es-CR" dirty="0"/>
          </a:p>
        </p:txBody>
      </p:sp>
      <p:sp>
        <p:nvSpPr>
          <p:cNvPr id="8" name="7 Rectángulo redondeado"/>
          <p:cNvSpPr/>
          <p:nvPr/>
        </p:nvSpPr>
        <p:spPr>
          <a:xfrm>
            <a:off x="1500166" y="1142984"/>
            <a:ext cx="5572164" cy="35719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CR" b="1" dirty="0" smtClean="0"/>
              <a:t>Dramatización: </a:t>
            </a:r>
            <a:r>
              <a:rPr lang="es-CR" dirty="0" smtClean="0"/>
              <a:t>conocido inadecuadamente como «de la casita», porque no sólo debe presentar la posibilidad de jugar con los elementos de una casa sino que debe permitir crear distintos escenarios.</a:t>
            </a:r>
          </a:p>
          <a:p>
            <a:pPr algn="just"/>
            <a:r>
              <a:rPr lang="es-CR" dirty="0" smtClean="0"/>
              <a:t>• </a:t>
            </a:r>
            <a:r>
              <a:rPr lang="es-CR" b="1" dirty="0" smtClean="0"/>
              <a:t>Construcciones:</a:t>
            </a:r>
            <a:r>
              <a:rPr lang="es-CR" dirty="0" smtClean="0"/>
              <a:t> conocido inadecuadamente como «de bloques», porque las construcciones pueden incluir una gran variedad de elementos y posibilidades de acción. </a:t>
            </a:r>
          </a:p>
          <a:p>
            <a:pPr algn="just"/>
            <a:r>
              <a:rPr lang="es-CR" dirty="0" smtClean="0"/>
              <a:t>• Arte o Plástica </a:t>
            </a:r>
          </a:p>
          <a:p>
            <a:pPr algn="just"/>
            <a:r>
              <a:rPr lang="es-CR" dirty="0" smtClean="0"/>
              <a:t>• Juegos matemáticos o Juegos tranquilos </a:t>
            </a:r>
          </a:p>
          <a:p>
            <a:pPr algn="just"/>
            <a:r>
              <a:rPr lang="es-CR" dirty="0" smtClean="0"/>
              <a:t>• Biblioteca </a:t>
            </a:r>
          </a:p>
          <a:p>
            <a:pPr algn="just"/>
            <a:r>
              <a:rPr lang="es-CR" dirty="0" smtClean="0"/>
              <a:t>• Ciencias naturales o Experimentos </a:t>
            </a:r>
          </a:p>
          <a:p>
            <a:pPr algn="just"/>
            <a:r>
              <a:rPr lang="es-CR" dirty="0" smtClean="0"/>
              <a:t>• Carpintería. </a:t>
            </a:r>
            <a:endParaRPr lang="es-CR" dirty="0"/>
          </a:p>
        </p:txBody>
      </p:sp>
      <p:pic>
        <p:nvPicPr>
          <p:cNvPr id="9" name="8 Imagen" descr="descarga (4).jpg"/>
          <p:cNvPicPr>
            <a:picLocks noChangeAspect="1"/>
          </p:cNvPicPr>
          <p:nvPr/>
        </p:nvPicPr>
        <p:blipFill>
          <a:blip r:embed="rId3"/>
          <a:stretch>
            <a:fillRect/>
          </a:stretch>
        </p:blipFill>
        <p:spPr>
          <a:xfrm>
            <a:off x="214282" y="4714884"/>
            <a:ext cx="2643206" cy="2143116"/>
          </a:xfrm>
          <a:prstGeom prst="rect">
            <a:avLst/>
          </a:prstGeom>
          <a:ln>
            <a:noFill/>
          </a:ln>
          <a:effectLst>
            <a:softEdge rad="112500"/>
          </a:effectLst>
        </p:spPr>
      </p:pic>
      <p:pic>
        <p:nvPicPr>
          <p:cNvPr id="10" name="9 Imagen" descr="teatro_1.jpg"/>
          <p:cNvPicPr>
            <a:picLocks noChangeAspect="1"/>
          </p:cNvPicPr>
          <p:nvPr/>
        </p:nvPicPr>
        <p:blipFill>
          <a:blip r:embed="rId4"/>
          <a:stretch>
            <a:fillRect/>
          </a:stretch>
        </p:blipFill>
        <p:spPr>
          <a:xfrm>
            <a:off x="5214942" y="4429132"/>
            <a:ext cx="3000396" cy="221457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descr="E:\pasteles-bonitos-3227249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pic>
      <p:sp>
        <p:nvSpPr>
          <p:cNvPr id="5" name="4 Rectángulo redondeado"/>
          <p:cNvSpPr/>
          <p:nvPr/>
        </p:nvSpPr>
        <p:spPr>
          <a:xfrm>
            <a:off x="2000232" y="285728"/>
            <a:ext cx="5143536" cy="7143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R" dirty="0" smtClean="0"/>
              <a:t>Algunas ideas para la puesta en marcha </a:t>
            </a:r>
            <a:endParaRPr lang="es-CR" dirty="0"/>
          </a:p>
        </p:txBody>
      </p:sp>
      <p:sp>
        <p:nvSpPr>
          <p:cNvPr id="7" name="6 Rectángulo redondeado"/>
          <p:cNvSpPr/>
          <p:nvPr/>
        </p:nvSpPr>
        <p:spPr>
          <a:xfrm>
            <a:off x="1357290" y="1285860"/>
            <a:ext cx="6215106" cy="32861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CR" dirty="0" smtClean="0"/>
              <a:t>*Se puede realizar el momento de la evaluación recorriendo los sectores para observar los trabajos realizados, con el fin de que sea más dinámica, evitando el estar siempre sentados en la ronda.</a:t>
            </a:r>
          </a:p>
          <a:p>
            <a:pPr algn="just"/>
            <a:endParaRPr lang="es-CR" dirty="0" smtClean="0"/>
          </a:p>
          <a:p>
            <a:pPr algn="just"/>
            <a:r>
              <a:rPr lang="es-CR" dirty="0" smtClean="0"/>
              <a:t>* El docente puede ubicar los materiales previamente o hacerlo con el grupo en el momento de la planificación.</a:t>
            </a:r>
            <a:endParaRPr lang="es-CR" dirty="0"/>
          </a:p>
        </p:txBody>
      </p:sp>
      <p:pic>
        <p:nvPicPr>
          <p:cNvPr id="8" name="7 Imagen" descr="escuela-de-dibujos-animados-suministra-material-de-vectores_34-56664.jpg"/>
          <p:cNvPicPr>
            <a:picLocks noChangeAspect="1"/>
          </p:cNvPicPr>
          <p:nvPr/>
        </p:nvPicPr>
        <p:blipFill>
          <a:blip r:embed="rId3"/>
          <a:stretch>
            <a:fillRect/>
          </a:stretch>
        </p:blipFill>
        <p:spPr>
          <a:xfrm>
            <a:off x="857224" y="4071942"/>
            <a:ext cx="2043106" cy="2049654"/>
          </a:xfrm>
          <a:prstGeom prst="rect">
            <a:avLst/>
          </a:prstGeom>
        </p:spPr>
      </p:pic>
      <p:pic>
        <p:nvPicPr>
          <p:cNvPr id="9" name="8 Imagen" descr="evaluacion2.png"/>
          <p:cNvPicPr>
            <a:picLocks noChangeAspect="1"/>
          </p:cNvPicPr>
          <p:nvPr/>
        </p:nvPicPr>
        <p:blipFill>
          <a:blip r:embed="rId4"/>
          <a:stretch>
            <a:fillRect/>
          </a:stretch>
        </p:blipFill>
        <p:spPr>
          <a:xfrm>
            <a:off x="5715008" y="4572008"/>
            <a:ext cx="2000264" cy="1981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descr="E:\textura_fondo_de_flores_by_belu_cute-d3bwgxf.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4 Rectángulo redondeado"/>
          <p:cNvSpPr/>
          <p:nvPr/>
        </p:nvSpPr>
        <p:spPr>
          <a:xfrm>
            <a:off x="1571604" y="785794"/>
            <a:ext cx="5715040" cy="2786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R" dirty="0" smtClean="0"/>
              <a:t>*Es interesante ir modificando los sectores y preparar junto con los niños el escenario de juego de formas diferentes. </a:t>
            </a:r>
          </a:p>
          <a:p>
            <a:pPr algn="just"/>
            <a:endParaRPr lang="es-CR" dirty="0" smtClean="0"/>
          </a:p>
          <a:p>
            <a:pPr algn="just"/>
            <a:r>
              <a:rPr lang="es-CR" dirty="0" smtClean="0"/>
              <a:t>• Los materiales a utilizar no necesariamente deben ser nuevos, siempre y cuando la propuesta sea creativa, innovadora, estimulando la participación e interés de los niños por la actividad. Debemos sentirnos libres de rotar los elementos de un sector al otro desestructurando los espacios ya conocidos por ellos. </a:t>
            </a:r>
            <a:endParaRPr lang="es-CR" dirty="0"/>
          </a:p>
        </p:txBody>
      </p:sp>
      <p:pic>
        <p:nvPicPr>
          <p:cNvPr id="6" name="5 Imagen" descr="descarga.png"/>
          <p:cNvPicPr>
            <a:picLocks noChangeAspect="1"/>
          </p:cNvPicPr>
          <p:nvPr/>
        </p:nvPicPr>
        <p:blipFill>
          <a:blip r:embed="rId3"/>
          <a:stretch>
            <a:fillRect/>
          </a:stretch>
        </p:blipFill>
        <p:spPr>
          <a:xfrm>
            <a:off x="2714612" y="3929066"/>
            <a:ext cx="4071966" cy="22145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descr="E:\24892555-set-of-four-seamless-retro-style-background-patterns-for-girls-in-pink-and-green.jpg"/>
          <p:cNvPicPr>
            <a:picLocks noGrp="1" noChangeAspect="1" noChangeArrowheads="1"/>
          </p:cNvPicPr>
          <p:nvPr>
            <p:ph idx="1"/>
          </p:nvPr>
        </p:nvPicPr>
        <p:blipFill>
          <a:blip r:embed="rId2"/>
          <a:srcRect/>
          <a:stretch>
            <a:fillRect/>
          </a:stretch>
        </p:blipFill>
        <p:spPr bwMode="auto">
          <a:xfrm>
            <a:off x="0" y="-214338"/>
            <a:ext cx="9144000" cy="6858000"/>
          </a:xfrm>
          <a:prstGeom prst="rect">
            <a:avLst/>
          </a:prstGeom>
          <a:noFill/>
        </p:spPr>
      </p:pic>
      <p:sp>
        <p:nvSpPr>
          <p:cNvPr id="5" name="4 Rectángulo redondeado"/>
          <p:cNvSpPr/>
          <p:nvPr/>
        </p:nvSpPr>
        <p:spPr>
          <a:xfrm>
            <a:off x="1857356" y="-142900"/>
            <a:ext cx="4857784" cy="785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R" dirty="0" smtClean="0"/>
              <a:t>Objetivos y contenidos del juego trabajo </a:t>
            </a:r>
            <a:endParaRPr lang="es-CR" dirty="0"/>
          </a:p>
        </p:txBody>
      </p:sp>
      <p:sp>
        <p:nvSpPr>
          <p:cNvPr id="6" name="5 Rectángulo redondeado"/>
          <p:cNvSpPr/>
          <p:nvPr/>
        </p:nvSpPr>
        <p:spPr>
          <a:xfrm>
            <a:off x="1000100" y="1285860"/>
            <a:ext cx="6357982" cy="3571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CR" dirty="0" smtClean="0"/>
              <a:t>Se refieren a: </a:t>
            </a:r>
          </a:p>
          <a:p>
            <a:pPr algn="just"/>
            <a:r>
              <a:rPr lang="es-CR" dirty="0" smtClean="0"/>
              <a:t>• la elección del juego a desarrollar, </a:t>
            </a:r>
          </a:p>
          <a:p>
            <a:pPr algn="just"/>
            <a:r>
              <a:rPr lang="es-CR" dirty="0" smtClean="0"/>
              <a:t>• la relación entre lo previsto y lo anticipado,</a:t>
            </a:r>
          </a:p>
          <a:p>
            <a:pPr algn="just"/>
            <a:r>
              <a:rPr lang="es-CR" dirty="0" smtClean="0"/>
              <a:t> • el trabajo compartido en los subgrupos de juego, </a:t>
            </a:r>
          </a:p>
          <a:p>
            <a:pPr algn="just"/>
            <a:r>
              <a:rPr lang="es-CR" dirty="0" smtClean="0"/>
              <a:t>• la integración en proyectos con los otros, </a:t>
            </a:r>
          </a:p>
          <a:p>
            <a:pPr algn="just"/>
            <a:r>
              <a:rPr lang="es-CR" dirty="0" smtClean="0"/>
              <a:t>• el respeto por las decisiones propias y de los demás,</a:t>
            </a:r>
          </a:p>
          <a:p>
            <a:pPr algn="just"/>
            <a:r>
              <a:rPr lang="es-CR" dirty="0" smtClean="0"/>
              <a:t> • el respeto por los juegos de los otros, </a:t>
            </a:r>
          </a:p>
          <a:p>
            <a:pPr algn="just"/>
            <a:r>
              <a:rPr lang="es-CR" dirty="0" smtClean="0"/>
              <a:t>• la participación en las tareas elegidas, </a:t>
            </a:r>
          </a:p>
          <a:p>
            <a:pPr algn="just"/>
            <a:r>
              <a:rPr lang="es-CR" dirty="0" smtClean="0"/>
              <a:t>• la posibilidad de sostener las propias elecciones y compartirlas, • la autonomía en el desarrollo de las actividades, </a:t>
            </a:r>
          </a:p>
          <a:p>
            <a:pPr algn="just"/>
            <a:r>
              <a:rPr lang="es-CR" dirty="0" smtClean="0"/>
              <a:t>• la organización compartida de espacios y objetos, • las pautas de orden de los materiales. </a:t>
            </a:r>
            <a:endParaRPr lang="es-CR" dirty="0"/>
          </a:p>
        </p:txBody>
      </p:sp>
      <p:pic>
        <p:nvPicPr>
          <p:cNvPr id="7" name="6 Imagen" descr="images (3).jpg"/>
          <p:cNvPicPr>
            <a:picLocks noChangeAspect="1"/>
          </p:cNvPicPr>
          <p:nvPr/>
        </p:nvPicPr>
        <p:blipFill>
          <a:blip r:embed="rId3"/>
          <a:stretch>
            <a:fillRect/>
          </a:stretch>
        </p:blipFill>
        <p:spPr>
          <a:xfrm>
            <a:off x="6357950" y="4714884"/>
            <a:ext cx="2400300"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descr="E:\confeti-de-colores-para-el-carnaval_23-214750428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4 Rectángulo redondeado"/>
          <p:cNvSpPr/>
          <p:nvPr/>
        </p:nvSpPr>
        <p:spPr>
          <a:xfrm>
            <a:off x="2143108" y="357166"/>
            <a:ext cx="4429156" cy="7858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R" dirty="0" smtClean="0"/>
              <a:t>El juego libre en sectores El juego libre en sectores </a:t>
            </a:r>
            <a:endParaRPr lang="es-CR" dirty="0"/>
          </a:p>
        </p:txBody>
      </p:sp>
      <p:sp>
        <p:nvSpPr>
          <p:cNvPr id="6" name="5 Rectángulo redondeado"/>
          <p:cNvSpPr/>
          <p:nvPr/>
        </p:nvSpPr>
        <p:spPr>
          <a:xfrm>
            <a:off x="1500166" y="1500174"/>
            <a:ext cx="5857916" cy="35719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CR" dirty="0" smtClean="0"/>
              <a:t>Tanto en el desarrollo histórico como en la diversidad de prácticas escolares, podemos observar dos criterios diferentes en relación con la presencia y aceptación del juego libre en sectores: no es aceptado por considerarse una propuesta vacía de contenidos o se realiza constantemente llenando los espacios pero sin propuestas y reemplazando al juego trabajo. </a:t>
            </a:r>
            <a:endParaRPr lang="es-CR" dirty="0"/>
          </a:p>
        </p:txBody>
      </p:sp>
      <p:pic>
        <p:nvPicPr>
          <p:cNvPr id="7" name="6 Imagen" descr="Juegos-libres-para-tus-hijos_dos_elementos.jpg"/>
          <p:cNvPicPr>
            <a:picLocks noChangeAspect="1"/>
          </p:cNvPicPr>
          <p:nvPr/>
        </p:nvPicPr>
        <p:blipFill>
          <a:blip r:embed="rId3"/>
          <a:stretch>
            <a:fillRect/>
          </a:stretch>
        </p:blipFill>
        <p:spPr>
          <a:xfrm>
            <a:off x="357158" y="4500570"/>
            <a:ext cx="2651760" cy="2357430"/>
          </a:xfrm>
          <a:prstGeom prst="rect">
            <a:avLst/>
          </a:prstGeom>
        </p:spPr>
      </p:pic>
      <p:pic>
        <p:nvPicPr>
          <p:cNvPr id="8" name="7 Imagen" descr="images.jpg"/>
          <p:cNvPicPr>
            <a:picLocks noChangeAspect="1"/>
          </p:cNvPicPr>
          <p:nvPr/>
        </p:nvPicPr>
        <p:blipFill>
          <a:blip r:embed="rId4"/>
          <a:stretch>
            <a:fillRect/>
          </a:stretch>
        </p:blipFill>
        <p:spPr>
          <a:xfrm>
            <a:off x="5072066" y="4643446"/>
            <a:ext cx="2714644" cy="207167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857</Words>
  <Application>Microsoft Office PowerPoint</Application>
  <PresentationFormat>Presentación en pantalla (4:3)</PresentationFormat>
  <Paragraphs>44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andres</dc:creator>
  <cp:lastModifiedBy>Illusion V2</cp:lastModifiedBy>
  <cp:revision>15</cp:revision>
  <dcterms:created xsi:type="dcterms:W3CDTF">2015-07-01T23:03:10Z</dcterms:created>
  <dcterms:modified xsi:type="dcterms:W3CDTF">2015-07-02T01:16:03Z</dcterms:modified>
</cp:coreProperties>
</file>