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80" r:id="rId3"/>
    <p:sldId id="282" r:id="rId4"/>
    <p:sldId id="283" r:id="rId5"/>
    <p:sldId id="284" r:id="rId6"/>
    <p:sldId id="285" r:id="rId7"/>
    <p:sldId id="286" r:id="rId8"/>
    <p:sldId id="287" r:id="rId9"/>
    <p:sldId id="288" r:id="rId10"/>
    <p:sldId id="289" r:id="rId11"/>
    <p:sldId id="276"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24973-299E-4582-8B73-576B63236FB6}" type="datetimeFigureOut">
              <a:rPr lang="es-MX" smtClean="0"/>
              <a:t>01/07/2015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ED198-201C-4089-9087-51DFB36B75FA}" type="slidenum">
              <a:rPr lang="es-MX" smtClean="0"/>
              <a:t>‹Nº›</a:t>
            </a:fld>
            <a:endParaRPr lang="es-MX"/>
          </a:p>
        </p:txBody>
      </p:sp>
    </p:spTree>
    <p:extLst>
      <p:ext uri="{BB962C8B-B14F-4D97-AF65-F5344CB8AC3E}">
        <p14:creationId xmlns:p14="http://schemas.microsoft.com/office/powerpoint/2010/main" val="240119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75201A7-C192-4B73-AF19-D46487AF2A9D}" type="datetimeFigureOut">
              <a:rPr lang="es-MX" smtClean="0"/>
              <a:t>01/07/2015</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262824AD-CADF-460D-AD87-A6841C5466A4}"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15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75201A7-C192-4B73-AF19-D46487AF2A9D}" type="datetimeFigureOut">
              <a:rPr lang="es-MX" smtClean="0"/>
              <a:t>01/07/2015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62824AD-CADF-460D-AD87-A6841C5466A4}" type="slidenum">
              <a:rPr lang="es-MX" smtClean="0"/>
              <a:t>‹Nº›</a:t>
            </a:fld>
            <a:endParaRPr lang="es-MX"/>
          </a:p>
        </p:txBody>
      </p:sp>
    </p:spTree>
    <p:extLst>
      <p:ext uri="{BB962C8B-B14F-4D97-AF65-F5344CB8AC3E}">
        <p14:creationId xmlns:p14="http://schemas.microsoft.com/office/powerpoint/2010/main" val="412275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5201A7-C192-4B73-AF19-D46487AF2A9D}"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2824AD-CADF-460D-AD87-A6841C5466A4}"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2762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5201A7-C192-4B73-AF19-D46487AF2A9D}"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2824AD-CADF-460D-AD87-A6841C5466A4}"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20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5201A7-C192-4B73-AF19-D46487AF2A9D}"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2824AD-CADF-460D-AD87-A6841C5466A4}" type="slidenum">
              <a:rPr lang="es-MX" smtClean="0"/>
              <a:t>‹Nº›</a:t>
            </a:fld>
            <a:endParaRPr lang="es-MX"/>
          </a:p>
        </p:txBody>
      </p:sp>
    </p:spTree>
    <p:extLst>
      <p:ext uri="{BB962C8B-B14F-4D97-AF65-F5344CB8AC3E}">
        <p14:creationId xmlns:p14="http://schemas.microsoft.com/office/powerpoint/2010/main" val="82174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5201A7-C192-4B73-AF19-D46487AF2A9D}"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2824AD-CADF-460D-AD87-A6841C5466A4}"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771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5201A7-C192-4B73-AF19-D46487AF2A9D}"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2824AD-CADF-460D-AD87-A6841C5466A4}"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6830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5201A7-C192-4B73-AF19-D46487AF2A9D}"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2824AD-CADF-460D-AD87-A6841C5466A4}"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20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5201A7-C192-4B73-AF19-D46487AF2A9D}"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2824AD-CADF-460D-AD87-A6841C5466A4}"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38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75201A7-C192-4B73-AF19-D46487AF2A9D}"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2824AD-CADF-460D-AD87-A6841C5466A4}" type="slidenum">
              <a:rPr lang="es-MX" smtClean="0"/>
              <a:t>‹Nº›</a:t>
            </a:fld>
            <a:endParaRPr lang="es-MX"/>
          </a:p>
        </p:txBody>
      </p:sp>
    </p:spTree>
    <p:extLst>
      <p:ext uri="{BB962C8B-B14F-4D97-AF65-F5344CB8AC3E}">
        <p14:creationId xmlns:p14="http://schemas.microsoft.com/office/powerpoint/2010/main" val="124602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75201A7-C192-4B73-AF19-D46487AF2A9D}" type="datetimeFigureOut">
              <a:rPr lang="es-MX" smtClean="0"/>
              <a:t>01/07/2015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62824AD-CADF-460D-AD87-A6841C5466A4}"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113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75201A7-C192-4B73-AF19-D46487AF2A9D}" type="datetimeFigureOut">
              <a:rPr lang="es-MX" smtClean="0"/>
              <a:t>01/07/2015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62824AD-CADF-460D-AD87-A6841C5466A4}" type="slidenum">
              <a:rPr lang="es-MX" smtClean="0"/>
              <a:t>‹Nº›</a:t>
            </a:fld>
            <a:endParaRPr lang="es-MX"/>
          </a:p>
        </p:txBody>
      </p:sp>
    </p:spTree>
    <p:extLst>
      <p:ext uri="{BB962C8B-B14F-4D97-AF65-F5344CB8AC3E}">
        <p14:creationId xmlns:p14="http://schemas.microsoft.com/office/powerpoint/2010/main" val="344549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75201A7-C192-4B73-AF19-D46487AF2A9D}" type="datetimeFigureOut">
              <a:rPr lang="es-MX" smtClean="0"/>
              <a:t>01/07/2015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62824AD-CADF-460D-AD87-A6841C5466A4}"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50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75201A7-C192-4B73-AF19-D46487AF2A9D}" type="datetimeFigureOut">
              <a:rPr lang="es-MX" smtClean="0"/>
              <a:t>01/07/2015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62824AD-CADF-460D-AD87-A6841C5466A4}"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2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201A7-C192-4B73-AF19-D46487AF2A9D}" type="datetimeFigureOut">
              <a:rPr lang="es-MX" smtClean="0"/>
              <a:t>01/07/2015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62824AD-CADF-460D-AD87-A6841C5466A4}" type="slidenum">
              <a:rPr lang="es-MX" smtClean="0"/>
              <a:t>‹Nº›</a:t>
            </a:fld>
            <a:endParaRPr lang="es-MX"/>
          </a:p>
        </p:txBody>
      </p:sp>
    </p:spTree>
    <p:extLst>
      <p:ext uri="{BB962C8B-B14F-4D97-AF65-F5344CB8AC3E}">
        <p14:creationId xmlns:p14="http://schemas.microsoft.com/office/powerpoint/2010/main" val="238710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75201A7-C192-4B73-AF19-D46487AF2A9D}" type="datetimeFigureOut">
              <a:rPr lang="es-MX" smtClean="0"/>
              <a:t>01/07/2015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62824AD-CADF-460D-AD87-A6841C5466A4}"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580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75201A7-C192-4B73-AF19-D46487AF2A9D}" type="datetimeFigureOut">
              <a:rPr lang="es-MX" smtClean="0"/>
              <a:t>01/07/2015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62824AD-CADF-460D-AD87-A6841C5466A4}" type="slidenum">
              <a:rPr lang="es-MX" smtClean="0"/>
              <a:t>‹Nº›</a:t>
            </a:fld>
            <a:endParaRPr lang="es-MX"/>
          </a:p>
        </p:txBody>
      </p:sp>
    </p:spTree>
    <p:extLst>
      <p:ext uri="{BB962C8B-B14F-4D97-AF65-F5344CB8AC3E}">
        <p14:creationId xmlns:p14="http://schemas.microsoft.com/office/powerpoint/2010/main" val="105824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5201A7-C192-4B73-AF19-D46487AF2A9D}" type="datetimeFigureOut">
              <a:rPr lang="es-MX" smtClean="0"/>
              <a:t>01/07/2015</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2824AD-CADF-460D-AD87-A6841C5466A4}" type="slidenum">
              <a:rPr lang="es-MX" smtClean="0"/>
              <a:t>‹Nº›</a:t>
            </a:fld>
            <a:endParaRPr lang="es-MX"/>
          </a:p>
        </p:txBody>
      </p:sp>
    </p:spTree>
    <p:extLst>
      <p:ext uri="{BB962C8B-B14F-4D97-AF65-F5344CB8AC3E}">
        <p14:creationId xmlns:p14="http://schemas.microsoft.com/office/powerpoint/2010/main" val="1480154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46089" y="1724891"/>
            <a:ext cx="7621365" cy="1787090"/>
          </a:xfrm>
        </p:spPr>
        <p:txBody>
          <a:bodyPr>
            <a:noAutofit/>
          </a:bodyPr>
          <a:lstStyle/>
          <a:p>
            <a:r>
              <a:rPr lang="es-MX" sz="3600" dirty="0">
                <a:solidFill>
                  <a:schemeClr val="tx1"/>
                </a:solidFill>
                <a:latin typeface="Garamond" panose="02020404030301010803" pitchFamily="18" charset="0"/>
              </a:rPr>
              <a:t>APRENDICES Y </a:t>
            </a:r>
            <a:r>
              <a:rPr lang="es-MX" sz="3600" dirty="0" smtClean="0">
                <a:solidFill>
                  <a:schemeClr val="tx1"/>
                </a:solidFill>
                <a:latin typeface="Garamond" panose="02020404030301010803" pitchFamily="18" charset="0"/>
              </a:rPr>
              <a:t>MAESTROS</a:t>
            </a:r>
            <a:br>
              <a:rPr lang="es-MX" sz="3600" dirty="0" smtClean="0">
                <a:solidFill>
                  <a:schemeClr val="tx1"/>
                </a:solidFill>
                <a:latin typeface="Garamond" panose="02020404030301010803" pitchFamily="18" charset="0"/>
              </a:rPr>
            </a:br>
            <a:r>
              <a:rPr lang="es-MX" sz="3600" dirty="0" smtClean="0">
                <a:solidFill>
                  <a:schemeClr val="tx1"/>
                </a:solidFill>
                <a:latin typeface="Garamond" panose="02020404030301010803" pitchFamily="18" charset="0"/>
              </a:rPr>
              <a:t> </a:t>
            </a:r>
            <a:r>
              <a:rPr lang="es-MX" sz="3600" dirty="0">
                <a:solidFill>
                  <a:schemeClr val="tx1"/>
                </a:solidFill>
                <a:latin typeface="Garamond" panose="02020404030301010803" pitchFamily="18" charset="0"/>
              </a:rPr>
              <a:t>La Nueva Cultura del Aprendizaje</a:t>
            </a:r>
            <a:br>
              <a:rPr lang="es-MX" sz="3600" dirty="0">
                <a:solidFill>
                  <a:schemeClr val="tx1"/>
                </a:solidFill>
                <a:latin typeface="Garamond" panose="02020404030301010803" pitchFamily="18" charset="0"/>
              </a:rPr>
            </a:br>
            <a:r>
              <a:rPr lang="es-MX" sz="3600" dirty="0">
                <a:solidFill>
                  <a:schemeClr val="tx1"/>
                </a:solidFill>
                <a:latin typeface="Garamond" panose="02020404030301010803" pitchFamily="18" charset="0"/>
              </a:rPr>
              <a:t>Pozo </a:t>
            </a:r>
            <a:r>
              <a:rPr lang="es-MX" sz="3600" dirty="0" err="1">
                <a:solidFill>
                  <a:schemeClr val="tx1"/>
                </a:solidFill>
                <a:latin typeface="Garamond" panose="02020404030301010803" pitchFamily="18" charset="0"/>
              </a:rPr>
              <a:t>Municio</a:t>
            </a:r>
            <a:r>
              <a:rPr lang="es-MX" sz="3600" dirty="0">
                <a:solidFill>
                  <a:schemeClr val="tx1"/>
                </a:solidFill>
                <a:latin typeface="Garamond" panose="02020404030301010803" pitchFamily="18" charset="0"/>
              </a:rPr>
              <a:t>, </a:t>
            </a:r>
            <a:r>
              <a:rPr lang="es-MX" sz="3600" dirty="0" smtClean="0">
                <a:solidFill>
                  <a:schemeClr val="tx1"/>
                </a:solidFill>
                <a:latin typeface="Garamond" panose="02020404030301010803" pitchFamily="18" charset="0"/>
              </a:rPr>
              <a:t>Ignacio</a:t>
            </a:r>
            <a:endParaRPr lang="es-MX" sz="3600" dirty="0">
              <a:solidFill>
                <a:schemeClr val="tx1"/>
              </a:solidFill>
              <a:latin typeface="Garamond" panose="02020404030301010803" pitchFamily="18" charset="0"/>
            </a:endParaRPr>
          </a:p>
        </p:txBody>
      </p:sp>
      <p:pic>
        <p:nvPicPr>
          <p:cNvPr id="3" name="Imagen 2"/>
          <p:cNvPicPr>
            <a:picLocks noChangeAspect="1"/>
          </p:cNvPicPr>
          <p:nvPr/>
        </p:nvPicPr>
        <p:blipFill>
          <a:blip r:embed="rId2">
            <a:extLst>
              <a:ext uri="{BEBA8EAE-BF5A-486C-A8C5-ECC9F3942E4B}">
                <a14:imgProps xmlns:a14="http://schemas.microsoft.com/office/drawing/2010/main">
                  <a14:imgLayer r:embed="rId3">
                    <a14:imgEffect>
                      <a14:backgroundRemoval t="9962" b="97701" l="10000" r="96333"/>
                    </a14:imgEffect>
                  </a14:imgLayer>
                </a14:imgProps>
              </a:ext>
            </a:extLst>
          </a:blip>
          <a:stretch>
            <a:fillRect/>
          </a:stretch>
        </p:blipFill>
        <p:spPr>
          <a:xfrm>
            <a:off x="4187537" y="3256251"/>
            <a:ext cx="3794414" cy="3301140"/>
          </a:xfrm>
          <a:prstGeom prst="rect">
            <a:avLst/>
          </a:prstGeom>
        </p:spPr>
      </p:pic>
    </p:spTree>
    <p:extLst>
      <p:ext uri="{BB962C8B-B14F-4D97-AF65-F5344CB8AC3E}">
        <p14:creationId xmlns:p14="http://schemas.microsoft.com/office/powerpoint/2010/main" val="2563265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Fomentando la construcción… a través también de la asociación </a:t>
            </a:r>
          </a:p>
        </p:txBody>
      </p:sp>
      <p:sp>
        <p:nvSpPr>
          <p:cNvPr id="3" name="Marcador de contenido 2"/>
          <p:cNvSpPr>
            <a:spLocks noGrp="1"/>
          </p:cNvSpPr>
          <p:nvPr>
            <p:ph idx="1"/>
          </p:nvPr>
        </p:nvSpPr>
        <p:spPr/>
        <p:txBody>
          <a:bodyPr/>
          <a:lstStyle/>
          <a:p>
            <a:pPr marL="0" indent="0">
              <a:buNone/>
            </a:pPr>
            <a:r>
              <a:rPr lang="es-MX" dirty="0" smtClean="0"/>
              <a:t>Algunos </a:t>
            </a:r>
            <a:r>
              <a:rPr lang="es-MX" dirty="0"/>
              <a:t>rasgos que deben tener las tareas de </a:t>
            </a:r>
            <a:r>
              <a:rPr lang="es-MX" dirty="0" smtClean="0"/>
              <a:t>aprendizaje</a:t>
            </a:r>
          </a:p>
          <a:p>
            <a:r>
              <a:rPr lang="es-MX" dirty="0"/>
              <a:t>basarse más en la solución de problemas </a:t>
            </a:r>
            <a:endParaRPr lang="es-MX" dirty="0" smtClean="0"/>
          </a:p>
          <a:p>
            <a:r>
              <a:rPr lang="es-MX" dirty="0"/>
              <a:t>fomentando la activación y toma de conciencia progresiva de sus propios </a:t>
            </a:r>
            <a:r>
              <a:rPr lang="es-MX" dirty="0" smtClean="0"/>
              <a:t>conocimientos</a:t>
            </a:r>
          </a:p>
          <a:p>
            <a:r>
              <a:rPr lang="es-MX" dirty="0"/>
              <a:t>fomentando la diversidad de </a:t>
            </a:r>
            <a:r>
              <a:rPr lang="es-MX" dirty="0" smtClean="0"/>
              <a:t>resultados</a:t>
            </a:r>
          </a:p>
          <a:p>
            <a:r>
              <a:rPr lang="es-MX" dirty="0"/>
              <a:t>cooperación social dentro de una comunidad de saber</a:t>
            </a:r>
          </a:p>
        </p:txBody>
      </p:sp>
    </p:spTree>
    <p:extLst>
      <p:ext uri="{BB962C8B-B14F-4D97-AF65-F5344CB8AC3E}">
        <p14:creationId xmlns:p14="http://schemas.microsoft.com/office/powerpoint/2010/main" val="4076001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Bibliografía: </a:t>
            </a:r>
            <a:endParaRPr lang="es-MX" dirty="0"/>
          </a:p>
        </p:txBody>
      </p:sp>
      <p:sp>
        <p:nvSpPr>
          <p:cNvPr id="3" name="Marcador de contenido 2"/>
          <p:cNvSpPr>
            <a:spLocks noGrp="1"/>
          </p:cNvSpPr>
          <p:nvPr>
            <p:ph idx="1"/>
          </p:nvPr>
        </p:nvSpPr>
        <p:spPr/>
        <p:txBody>
          <a:bodyPr/>
          <a:lstStyle/>
          <a:p>
            <a:r>
              <a:rPr lang="es-MX" dirty="0" smtClean="0"/>
              <a:t>APRENDICES Y MAESTROS, La Nueva Cultura del Aprendizaje</a:t>
            </a:r>
            <a:br>
              <a:rPr lang="es-MX" dirty="0" smtClean="0"/>
            </a:br>
            <a:r>
              <a:rPr lang="es-MX" dirty="0" smtClean="0"/>
              <a:t>Pozo </a:t>
            </a:r>
            <a:r>
              <a:rPr lang="es-MX" dirty="0" err="1" smtClean="0"/>
              <a:t>Municio</a:t>
            </a:r>
            <a:r>
              <a:rPr lang="es-MX" dirty="0" smtClean="0"/>
              <a:t>, Ignacio (1996, 1998). Psicología y Educación, Alianza </a:t>
            </a:r>
            <a:r>
              <a:rPr lang="es-MX" dirty="0" err="1" smtClean="0"/>
              <a:t>Editorial,Madrid</a:t>
            </a:r>
            <a:endParaRPr lang="es-MX" dirty="0"/>
          </a:p>
        </p:txBody>
      </p:sp>
      <p:pic>
        <p:nvPicPr>
          <p:cNvPr id="4" name="Imagen 3"/>
          <p:cNvPicPr>
            <a:picLocks noChangeAspect="1"/>
          </p:cNvPicPr>
          <p:nvPr/>
        </p:nvPicPr>
        <p:blipFill>
          <a:blip r:embed="rId2"/>
          <a:stretch>
            <a:fillRect/>
          </a:stretch>
        </p:blipFill>
        <p:spPr>
          <a:xfrm>
            <a:off x="5455228" y="3286922"/>
            <a:ext cx="5674402" cy="2588946"/>
          </a:xfrm>
          <a:prstGeom prst="rect">
            <a:avLst/>
          </a:prstGeom>
        </p:spPr>
      </p:pic>
    </p:spTree>
    <p:extLst>
      <p:ext uri="{BB962C8B-B14F-4D97-AF65-F5344CB8AC3E}">
        <p14:creationId xmlns:p14="http://schemas.microsoft.com/office/powerpoint/2010/main" val="4245860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a:solidFill>
                  <a:schemeClr val="accent3">
                    <a:lumMod val="75000"/>
                  </a:schemeClr>
                </a:solidFill>
              </a:rPr>
              <a:t>La integración de asociación y construcción en un sistema complejo</a:t>
            </a:r>
            <a:endParaRPr lang="es-MX" dirty="0"/>
          </a:p>
        </p:txBody>
      </p:sp>
      <p:sp>
        <p:nvSpPr>
          <p:cNvPr id="3" name="2 Marcador de contenido"/>
          <p:cNvSpPr>
            <a:spLocks noGrp="1"/>
          </p:cNvSpPr>
          <p:nvPr>
            <p:ph idx="1"/>
          </p:nvPr>
        </p:nvSpPr>
        <p:spPr/>
        <p:txBody>
          <a:bodyPr>
            <a:normAutofit fontScale="77500" lnSpcReduction="20000"/>
          </a:bodyPr>
          <a:lstStyle/>
          <a:p>
            <a:pPr marL="0" indent="0">
              <a:buNone/>
            </a:pPr>
            <a:r>
              <a:rPr lang="es-MX" dirty="0"/>
              <a:t>El aprendizaje desempeña una función muy importante el buen engranaje de nuestros procesos </a:t>
            </a:r>
            <a:r>
              <a:rPr lang="es-MX" dirty="0" smtClean="0"/>
              <a:t>cognitivos</a:t>
            </a:r>
          </a:p>
          <a:p>
            <a:pPr marL="0" indent="0">
              <a:buNone/>
            </a:pPr>
            <a:endParaRPr lang="es-MX" dirty="0" smtClean="0"/>
          </a:p>
          <a:p>
            <a:pPr marL="0" indent="0">
              <a:buNone/>
            </a:pPr>
            <a:r>
              <a:rPr lang="es-MX" dirty="0" smtClean="0"/>
              <a:t>2 </a:t>
            </a:r>
            <a:r>
              <a:rPr lang="es-MX" dirty="0"/>
              <a:t>procesos </a:t>
            </a:r>
            <a:r>
              <a:rPr lang="es-MX" dirty="0" smtClean="0"/>
              <a:t>complementarios en el aprendizaje: </a:t>
            </a:r>
          </a:p>
          <a:p>
            <a:r>
              <a:rPr lang="es-MX" dirty="0"/>
              <a:t>A</a:t>
            </a:r>
            <a:r>
              <a:rPr lang="es-MX" dirty="0" smtClean="0"/>
              <a:t>prendizaje </a:t>
            </a:r>
            <a:r>
              <a:rPr lang="es-MX" dirty="0"/>
              <a:t>asociativo, compartido con otras muchas especies animales y por tanto filogenéticamente muy antiguo, relevante sobre todo para el aprendizaje </a:t>
            </a:r>
            <a:r>
              <a:rPr lang="es-MX" dirty="0"/>
              <a:t>implícito (implican recuperar aprendizajes anteriores de la memoria </a:t>
            </a:r>
            <a:r>
              <a:rPr lang="es-MX" dirty="0" smtClean="0"/>
              <a:t>permanente).</a:t>
            </a:r>
            <a:endParaRPr lang="es-MX" dirty="0" smtClean="0"/>
          </a:p>
          <a:p>
            <a:r>
              <a:rPr lang="es-MX" dirty="0"/>
              <a:t>A</a:t>
            </a:r>
            <a:r>
              <a:rPr lang="es-MX" dirty="0" smtClean="0"/>
              <a:t>prendizaje </a:t>
            </a:r>
            <a:r>
              <a:rPr lang="es-MX" dirty="0"/>
              <a:t>constructivo o por reestructuración específicamente humano y por tanto más </a:t>
            </a:r>
            <a:r>
              <a:rPr lang="es-MX" dirty="0"/>
              <a:t>explícito (se produce un intento de asimilar u organizar los nuevos aprendizajes a partir de conocimientos anteriores, dando lugar a una reflexión consciente sobre los propios contenidos de la memoria </a:t>
            </a:r>
            <a:r>
              <a:rPr lang="es-MX" dirty="0" smtClean="0"/>
              <a:t>permanente).</a:t>
            </a:r>
            <a:endParaRPr lang="es-MX" dirty="0"/>
          </a:p>
        </p:txBody>
      </p:sp>
    </p:spTree>
    <p:extLst>
      <p:ext uri="{BB962C8B-B14F-4D97-AF65-F5344CB8AC3E}">
        <p14:creationId xmlns:p14="http://schemas.microsoft.com/office/powerpoint/2010/main" val="388359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adquisición de regularidades</a:t>
            </a:r>
          </a:p>
        </p:txBody>
      </p:sp>
      <p:sp>
        <p:nvSpPr>
          <p:cNvPr id="3" name="Marcador de contenido 2"/>
          <p:cNvSpPr>
            <a:spLocks noGrp="1"/>
          </p:cNvSpPr>
          <p:nvPr>
            <p:ph idx="1"/>
          </p:nvPr>
        </p:nvSpPr>
        <p:spPr/>
        <p:txBody>
          <a:bodyPr/>
          <a:lstStyle/>
          <a:p>
            <a:pPr marL="0" indent="0">
              <a:buNone/>
            </a:pPr>
            <a:r>
              <a:rPr lang="es-MX" dirty="0" smtClean="0"/>
              <a:t>Un </a:t>
            </a:r>
            <a:r>
              <a:rPr lang="es-MX" dirty="0"/>
              <a:t>primer proceso asociativo está dirigido a extraer </a:t>
            </a:r>
            <a:r>
              <a:rPr lang="es-MX" dirty="0" smtClean="0"/>
              <a:t>regularidades</a:t>
            </a:r>
          </a:p>
          <a:p>
            <a:pPr marL="0" indent="0">
              <a:buNone/>
            </a:pPr>
            <a:r>
              <a:rPr lang="es-MX" dirty="0" smtClean="0"/>
              <a:t>del </a:t>
            </a:r>
            <a:r>
              <a:rPr lang="es-MX" dirty="0"/>
              <a:t>entorno, estableciendo secuencias predictivas de sucesos y </a:t>
            </a:r>
            <a:endParaRPr lang="es-MX" dirty="0" smtClean="0"/>
          </a:p>
          <a:p>
            <a:pPr marL="0" indent="0">
              <a:buNone/>
            </a:pPr>
            <a:r>
              <a:rPr lang="es-MX" dirty="0" smtClean="0"/>
              <a:t>conductas</a:t>
            </a:r>
            <a:r>
              <a:rPr lang="es-MX" dirty="0"/>
              <a:t>, que nos permiten vivir en un mundo más predecible </a:t>
            </a:r>
            <a:endParaRPr lang="es-MX" dirty="0" smtClean="0"/>
          </a:p>
          <a:p>
            <a:pPr marL="0" indent="0">
              <a:buNone/>
            </a:pPr>
            <a:r>
              <a:rPr lang="es-MX" dirty="0" smtClean="0"/>
              <a:t>y </a:t>
            </a:r>
            <a:r>
              <a:rPr lang="es-MX" dirty="0"/>
              <a:t>controlado. </a:t>
            </a:r>
          </a:p>
        </p:txBody>
      </p:sp>
      <p:pic>
        <p:nvPicPr>
          <p:cNvPr id="4" name="Imagen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8444" l="10000" r="90000"/>
                    </a14:imgEffect>
                  </a14:imgLayer>
                </a14:imgProps>
              </a:ext>
            </a:extLst>
          </a:blip>
          <a:srcRect l="36748" t="8907" r="29798"/>
          <a:stretch/>
        </p:blipFill>
        <p:spPr>
          <a:xfrm>
            <a:off x="8967354" y="2379518"/>
            <a:ext cx="1433945" cy="3904479"/>
          </a:xfrm>
          <a:prstGeom prst="rect">
            <a:avLst/>
          </a:prstGeom>
        </p:spPr>
      </p:pic>
    </p:spTree>
    <p:extLst>
      <p:ext uri="{BB962C8B-B14F-4D97-AF65-F5344CB8AC3E}">
        <p14:creationId xmlns:p14="http://schemas.microsoft.com/office/powerpoint/2010/main" val="48565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condensación de la información</a:t>
            </a:r>
          </a:p>
        </p:txBody>
      </p:sp>
      <p:sp>
        <p:nvSpPr>
          <p:cNvPr id="3" name="Marcador de contenido 2"/>
          <p:cNvSpPr>
            <a:spLocks noGrp="1"/>
          </p:cNvSpPr>
          <p:nvPr>
            <p:ph idx="1"/>
          </p:nvPr>
        </p:nvSpPr>
        <p:spPr/>
        <p:txBody>
          <a:bodyPr/>
          <a:lstStyle/>
          <a:p>
            <a:r>
              <a:rPr lang="es-MX" dirty="0"/>
              <a:t>Un mecanismo de aprendizaje asociativo para </a:t>
            </a:r>
          </a:p>
          <a:p>
            <a:pPr marL="0" indent="0">
              <a:buNone/>
            </a:pPr>
            <a:r>
              <a:rPr lang="es-MX" dirty="0" smtClean="0"/>
              <a:t>incrementar </a:t>
            </a:r>
            <a:r>
              <a:rPr lang="es-MX" dirty="0"/>
              <a:t>esa capacidad es condensar o fundir </a:t>
            </a:r>
            <a:r>
              <a:rPr lang="es-MX" dirty="0" smtClean="0"/>
              <a:t>aquellos</a:t>
            </a:r>
          </a:p>
          <a:p>
            <a:pPr marL="0" indent="0">
              <a:buNone/>
            </a:pPr>
            <a:r>
              <a:rPr lang="es-MX" dirty="0"/>
              <a:t>e</a:t>
            </a:r>
            <a:r>
              <a:rPr lang="es-MX" dirty="0" smtClean="0"/>
              <a:t>lementos </a:t>
            </a:r>
            <a:r>
              <a:rPr lang="es-MX" dirty="0"/>
              <a:t>de información que tienden a producirse juntos </a:t>
            </a:r>
            <a:endParaRPr lang="es-MX" dirty="0" smtClean="0"/>
          </a:p>
          <a:p>
            <a:pPr marL="0" indent="0">
              <a:buNone/>
            </a:pPr>
            <a:r>
              <a:rPr lang="es-MX" dirty="0" smtClean="0"/>
              <a:t>en </a:t>
            </a:r>
            <a:r>
              <a:rPr lang="es-MX" dirty="0"/>
              <a:t>forma de </a:t>
            </a:r>
            <a:r>
              <a:rPr lang="es-MX" dirty="0" err="1"/>
              <a:t>chunks</a:t>
            </a:r>
            <a:r>
              <a:rPr lang="es-MX" dirty="0"/>
              <a:t> (que en inglés viene a significar trozo) </a:t>
            </a:r>
            <a:endParaRPr lang="es-MX" dirty="0" smtClean="0"/>
          </a:p>
          <a:p>
            <a:pPr marL="0" indent="0">
              <a:buNone/>
            </a:pPr>
            <a:r>
              <a:rPr lang="es-MX" dirty="0" smtClean="0"/>
              <a:t>o </a:t>
            </a:r>
            <a:r>
              <a:rPr lang="es-MX" dirty="0"/>
              <a:t>piezas de información, que se recuperan como </a:t>
            </a:r>
            <a:r>
              <a:rPr lang="es-MX" dirty="0" smtClean="0"/>
              <a:t>una</a:t>
            </a:r>
          </a:p>
          <a:p>
            <a:pPr marL="0" indent="0">
              <a:buNone/>
            </a:pPr>
            <a:r>
              <a:rPr lang="es-MX" dirty="0" smtClean="0"/>
              <a:t>única </a:t>
            </a:r>
            <a:r>
              <a:rPr lang="es-MX" dirty="0"/>
              <a:t>representación</a:t>
            </a:r>
          </a:p>
        </p:txBody>
      </p:sp>
      <p:pic>
        <p:nvPicPr>
          <p:cNvPr id="4" name="Imagen 3"/>
          <p:cNvPicPr>
            <a:picLocks noChangeAspect="1"/>
          </p:cNvPicPr>
          <p:nvPr/>
        </p:nvPicPr>
        <p:blipFill>
          <a:blip r:embed="rId2"/>
          <a:stretch>
            <a:fillRect/>
          </a:stretch>
        </p:blipFill>
        <p:spPr>
          <a:xfrm>
            <a:off x="8291079" y="2692400"/>
            <a:ext cx="3028950" cy="3048000"/>
          </a:xfrm>
          <a:prstGeom prst="rect">
            <a:avLst/>
          </a:prstGeom>
        </p:spPr>
      </p:pic>
    </p:spTree>
    <p:extLst>
      <p:ext uri="{BB962C8B-B14F-4D97-AF65-F5344CB8AC3E}">
        <p14:creationId xmlns:p14="http://schemas.microsoft.com/office/powerpoint/2010/main" val="400731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automatización del conocimiento</a:t>
            </a:r>
          </a:p>
        </p:txBody>
      </p:sp>
      <p:sp>
        <p:nvSpPr>
          <p:cNvPr id="3" name="Marcador de contenido 2"/>
          <p:cNvSpPr>
            <a:spLocks noGrp="1"/>
          </p:cNvSpPr>
          <p:nvPr>
            <p:ph idx="1"/>
          </p:nvPr>
        </p:nvSpPr>
        <p:spPr/>
        <p:txBody>
          <a:bodyPr/>
          <a:lstStyle/>
          <a:p>
            <a:r>
              <a:rPr lang="es-MX" dirty="0"/>
              <a:t>En psicología cognitiva, se asume que hay tareas (leer este libro, arreglar la lavadora, evaluar el logro de los objetivos didácticos propuestos) que consumen muchos recursos cognitivos, se dice que estas tareas requieren procesos controlados, u “operaciones realizadas bajo control voluntario del sujeto, que requieren gasto de recursos atencionales y que el sujeto percibe subjetivamente pudiendo dar cuenta de ellos”</a:t>
            </a:r>
          </a:p>
        </p:txBody>
      </p:sp>
    </p:spTree>
    <p:extLst>
      <p:ext uri="{BB962C8B-B14F-4D97-AF65-F5344CB8AC3E}">
        <p14:creationId xmlns:p14="http://schemas.microsoft.com/office/powerpoint/2010/main" val="370116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La automatización del conocimiento</a:t>
            </a:r>
          </a:p>
        </p:txBody>
      </p:sp>
      <p:sp>
        <p:nvSpPr>
          <p:cNvPr id="3" name="Marcador de contenido 2"/>
          <p:cNvSpPr>
            <a:spLocks noGrp="1"/>
          </p:cNvSpPr>
          <p:nvPr>
            <p:ph idx="1"/>
          </p:nvPr>
        </p:nvSpPr>
        <p:spPr/>
        <p:txBody>
          <a:bodyPr/>
          <a:lstStyle/>
          <a:p>
            <a:r>
              <a:rPr lang="es-MX" dirty="0"/>
              <a:t>En cambio otras tareas (andar, hablar, posiblemente conducir o preparar el café) se pueden realizar sin apenas consumo de energía cognitiva, mediante procesos automáticos, que consisten en “operaciones rutinarias </a:t>
            </a:r>
            <a:r>
              <a:rPr lang="es-MX" dirty="0" smtClean="0"/>
              <a:t>sobre aprendidas </a:t>
            </a:r>
            <a:r>
              <a:rPr lang="es-MX" dirty="0"/>
              <a:t>que se realizan sin control voluntario del sujeto, no utilizan recursos atencionales y en general el sujeto no es consciente de su realización” </a:t>
            </a:r>
          </a:p>
        </p:txBody>
      </p:sp>
    </p:spTree>
    <p:extLst>
      <p:ext uri="{BB962C8B-B14F-4D97-AF65-F5344CB8AC3E}">
        <p14:creationId xmlns:p14="http://schemas.microsoft.com/office/powerpoint/2010/main" val="300966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La utilidad limitada de la condensación y la automatización</a:t>
            </a:r>
          </a:p>
        </p:txBody>
      </p:sp>
      <p:sp>
        <p:nvSpPr>
          <p:cNvPr id="3" name="Marcador de contenido 2"/>
          <p:cNvSpPr>
            <a:spLocks noGrp="1"/>
          </p:cNvSpPr>
          <p:nvPr>
            <p:ph idx="1"/>
          </p:nvPr>
        </p:nvSpPr>
        <p:spPr/>
        <p:txBody>
          <a:bodyPr/>
          <a:lstStyle/>
          <a:p>
            <a:r>
              <a:rPr lang="es-MX" dirty="0" smtClean="0"/>
              <a:t>La </a:t>
            </a:r>
            <a:r>
              <a:rPr lang="es-MX" dirty="0"/>
              <a:t>condensación y automatización de la información puede resultar eficaz para el aprendizaje de información </a:t>
            </a:r>
            <a:r>
              <a:rPr lang="es-MX" dirty="0" smtClean="0"/>
              <a:t>verbal, </a:t>
            </a:r>
            <a:r>
              <a:rPr lang="es-MX" dirty="0"/>
              <a:t>literal </a:t>
            </a:r>
            <a:r>
              <a:rPr lang="es-MX" dirty="0" smtClean="0"/>
              <a:t>o </a:t>
            </a:r>
            <a:r>
              <a:rPr lang="es-MX" dirty="0"/>
              <a:t>de técnicas </a:t>
            </a:r>
            <a:r>
              <a:rPr lang="es-MX" dirty="0" smtClean="0"/>
              <a:t>rutinarias. Sin </a:t>
            </a:r>
            <a:r>
              <a:rPr lang="es-MX" dirty="0"/>
              <a:t>embargo, aun en estos ámbitos su eficacia es limitada si no se acompaña de un aprendizaje constructivo.</a:t>
            </a:r>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1156" b="96821" l="2750" r="97500"/>
                    </a14:imgEffect>
                  </a14:imgLayer>
                </a14:imgProps>
              </a:ext>
            </a:extLst>
          </a:blip>
          <a:stretch>
            <a:fillRect/>
          </a:stretch>
        </p:blipFill>
        <p:spPr>
          <a:xfrm>
            <a:off x="5933209" y="3454827"/>
            <a:ext cx="3304311" cy="2858229"/>
          </a:xfrm>
          <a:prstGeom prst="rect">
            <a:avLst/>
          </a:prstGeom>
        </p:spPr>
      </p:pic>
    </p:spTree>
    <p:extLst>
      <p:ext uri="{BB962C8B-B14F-4D97-AF65-F5344CB8AC3E}">
        <p14:creationId xmlns:p14="http://schemas.microsoft.com/office/powerpoint/2010/main" val="206259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Las exigencias cognitivas del aprendizaje constructivo </a:t>
            </a:r>
          </a:p>
        </p:txBody>
      </p:sp>
      <p:sp>
        <p:nvSpPr>
          <p:cNvPr id="3" name="Marcador de contenido 2"/>
          <p:cNvSpPr>
            <a:spLocks noGrp="1"/>
          </p:cNvSpPr>
          <p:nvPr>
            <p:ph idx="1"/>
          </p:nvPr>
        </p:nvSpPr>
        <p:spPr/>
        <p:txBody>
          <a:bodyPr/>
          <a:lstStyle/>
          <a:p>
            <a:pPr marL="0" indent="0">
              <a:buNone/>
            </a:pPr>
            <a:r>
              <a:rPr lang="es-MX" dirty="0"/>
              <a:t>Los requisitos necesarios para que se produzca un aprendizaje constructivo, dirigido a la comprensión, son más exigentes que aquellas fáciles condiciones requeridas por el aprendizaje asociativo.</a:t>
            </a:r>
          </a:p>
        </p:txBody>
      </p:sp>
      <p:pic>
        <p:nvPicPr>
          <p:cNvPr id="4" name="Imagen 3"/>
          <p:cNvPicPr>
            <a:picLocks noChangeAspect="1"/>
          </p:cNvPicPr>
          <p:nvPr/>
        </p:nvPicPr>
        <p:blipFill>
          <a:blip r:embed="rId2"/>
          <a:stretch>
            <a:fillRect/>
          </a:stretch>
        </p:blipFill>
        <p:spPr>
          <a:xfrm>
            <a:off x="6276109" y="3291900"/>
            <a:ext cx="2854901" cy="2854901"/>
          </a:xfrm>
          <a:prstGeom prst="rect">
            <a:avLst/>
          </a:prstGeom>
        </p:spPr>
      </p:pic>
    </p:spTree>
    <p:extLst>
      <p:ext uri="{BB962C8B-B14F-4D97-AF65-F5344CB8AC3E}">
        <p14:creationId xmlns:p14="http://schemas.microsoft.com/office/powerpoint/2010/main" val="77775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Los procesos de construcción del conocimiento</a:t>
            </a:r>
          </a:p>
        </p:txBody>
      </p:sp>
      <p:sp>
        <p:nvSpPr>
          <p:cNvPr id="3" name="Marcador de contenido 2"/>
          <p:cNvSpPr>
            <a:spLocks noGrp="1"/>
          </p:cNvSpPr>
          <p:nvPr>
            <p:ph idx="1"/>
          </p:nvPr>
        </p:nvSpPr>
        <p:spPr/>
        <p:txBody>
          <a:bodyPr/>
          <a:lstStyle/>
          <a:p>
            <a:pPr marL="0" indent="0">
              <a:buNone/>
            </a:pPr>
            <a:r>
              <a:rPr lang="es-MX" dirty="0" smtClean="0"/>
              <a:t>El </a:t>
            </a:r>
            <a:r>
              <a:rPr lang="es-MX" dirty="0"/>
              <a:t>aprendizaje </a:t>
            </a:r>
            <a:r>
              <a:rPr lang="es-MX" dirty="0" smtClean="0"/>
              <a:t>constructivo  depende sobre </a:t>
            </a:r>
            <a:r>
              <a:rPr lang="es-MX" dirty="0"/>
              <a:t>todo del grado en que el aprendiz tome conciencia o reflexione activamente sobre los conflictos entre sus conocimientos previos y la nueva información, podemos encontrarnos con diversos procesos, que implican diferentes niveles de construcción. </a:t>
            </a:r>
          </a:p>
        </p:txBody>
      </p:sp>
    </p:spTree>
    <p:extLst>
      <p:ext uri="{BB962C8B-B14F-4D97-AF65-F5344CB8AC3E}">
        <p14:creationId xmlns:p14="http://schemas.microsoft.com/office/powerpoint/2010/main" val="40402564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Amari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132</TotalTime>
  <Words>538</Words>
  <Application>Microsoft Office PowerPoint</Application>
  <PresentationFormat>Panorámica</PresentationFormat>
  <Paragraphs>37</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Garamond</vt:lpstr>
      <vt:lpstr>Orgánico</vt:lpstr>
      <vt:lpstr>APRENDICES Y MAESTROS  La Nueva Cultura del Aprendizaje Pozo Municio, Ignacio</vt:lpstr>
      <vt:lpstr>La integración de asociación y construcción en un sistema complejo</vt:lpstr>
      <vt:lpstr>La adquisición de regularidades</vt:lpstr>
      <vt:lpstr>La condensación de la información</vt:lpstr>
      <vt:lpstr>La automatización del conocimiento</vt:lpstr>
      <vt:lpstr>La automatización del conocimiento</vt:lpstr>
      <vt:lpstr>La utilidad limitada de la condensación y la automatización</vt:lpstr>
      <vt:lpstr>Las exigencias cognitivas del aprendizaje constructivo </vt:lpstr>
      <vt:lpstr>Los procesos de construcción del conocimiento</vt:lpstr>
      <vt:lpstr>Fomentando la construcción… a través también de la asociación </vt:lpstr>
      <vt:lpstr>Bibliografía: </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APRENDICES Y MAESTROS, La Nueva Cultura del Aprendizaje Pozo Municio, Ignacio (1996, 1998). Psicología y Educación, Alianza Editorial, Madrid</dc:title>
  <dc:creator>Invitado</dc:creator>
  <cp:lastModifiedBy>NORMALISTAS</cp:lastModifiedBy>
  <cp:revision>14</cp:revision>
  <dcterms:created xsi:type="dcterms:W3CDTF">2015-05-14T04:45:29Z</dcterms:created>
  <dcterms:modified xsi:type="dcterms:W3CDTF">2015-07-01T22:03:56Z</dcterms:modified>
</cp:coreProperties>
</file>